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2" r:id="rId1"/>
  </p:sldMasterIdLst>
  <p:notesMasterIdLst>
    <p:notesMasterId r:id="rId38"/>
  </p:notesMasterIdLst>
  <p:handoutMasterIdLst>
    <p:handoutMasterId r:id="rId39"/>
  </p:handoutMasterIdLst>
  <p:sldIdLst>
    <p:sldId id="763" r:id="rId2"/>
    <p:sldId id="935" r:id="rId3"/>
    <p:sldId id="1009" r:id="rId4"/>
    <p:sldId id="982" r:id="rId5"/>
    <p:sldId id="936" r:id="rId6"/>
    <p:sldId id="985" r:id="rId7"/>
    <p:sldId id="980" r:id="rId8"/>
    <p:sldId id="971" r:id="rId9"/>
    <p:sldId id="981" r:id="rId10"/>
    <p:sldId id="970" r:id="rId11"/>
    <p:sldId id="983" r:id="rId12"/>
    <p:sldId id="1004" r:id="rId13"/>
    <p:sldId id="1010" r:id="rId14"/>
    <p:sldId id="1011" r:id="rId15"/>
    <p:sldId id="986" r:id="rId16"/>
    <p:sldId id="987" r:id="rId17"/>
    <p:sldId id="988" r:id="rId18"/>
    <p:sldId id="989" r:id="rId19"/>
    <p:sldId id="990" r:id="rId20"/>
    <p:sldId id="991" r:id="rId21"/>
    <p:sldId id="992" r:id="rId22"/>
    <p:sldId id="993" r:id="rId23"/>
    <p:sldId id="994" r:id="rId24"/>
    <p:sldId id="995" r:id="rId25"/>
    <p:sldId id="996" r:id="rId26"/>
    <p:sldId id="997" r:id="rId27"/>
    <p:sldId id="998" r:id="rId28"/>
    <p:sldId id="999" r:id="rId29"/>
    <p:sldId id="1000" r:id="rId30"/>
    <p:sldId id="1001" r:id="rId31"/>
    <p:sldId id="1002" r:id="rId32"/>
    <p:sldId id="1005" r:id="rId33"/>
    <p:sldId id="1008" r:id="rId34"/>
    <p:sldId id="1006" r:id="rId35"/>
    <p:sldId id="1007" r:id="rId36"/>
    <p:sldId id="1003" r:id="rId3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1" id="{F54C22EA-B413-4C58-8CAA-0CA7521C0EF1}">
          <p14:sldIdLst>
            <p14:sldId id="763"/>
            <p14:sldId id="935"/>
            <p14:sldId id="1009"/>
            <p14:sldId id="982"/>
          </p14:sldIdLst>
        </p14:section>
        <p14:section name="2" id="{6555BAAC-54AF-4AF3-A118-D81BD265793C}">
          <p14:sldIdLst>
            <p14:sldId id="936"/>
            <p14:sldId id="985"/>
            <p14:sldId id="980"/>
            <p14:sldId id="971"/>
            <p14:sldId id="981"/>
            <p14:sldId id="970"/>
            <p14:sldId id="983"/>
            <p14:sldId id="1004"/>
            <p14:sldId id="1010"/>
            <p14:sldId id="1011"/>
            <p14:sldId id="986"/>
            <p14:sldId id="987"/>
            <p14:sldId id="988"/>
            <p14:sldId id="989"/>
            <p14:sldId id="990"/>
            <p14:sldId id="991"/>
            <p14:sldId id="992"/>
            <p14:sldId id="993"/>
            <p14:sldId id="994"/>
            <p14:sldId id="995"/>
            <p14:sldId id="996"/>
            <p14:sldId id="997"/>
            <p14:sldId id="998"/>
            <p14:sldId id="999"/>
            <p14:sldId id="1000"/>
            <p14:sldId id="1001"/>
            <p14:sldId id="1002"/>
            <p14:sldId id="1005"/>
            <p14:sldId id="1008"/>
            <p14:sldId id="1006"/>
            <p14:sldId id="1007"/>
            <p14:sldId id="10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29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атова Рямиля Джамилевна" initials="РРД [2]" lastIdx="2" clrIdx="1">
    <p:extLst>
      <p:ext uri="{19B8F6BF-5375-455C-9EA6-DF929625EA0E}">
        <p15:presenceInfo xmlns:p15="http://schemas.microsoft.com/office/powerpoint/2012/main" userId="Ратова Рямиля Джамилевна" providerId="None"/>
      </p:ext>
    </p:extLst>
  </p:cmAuthor>
  <p:cmAuthor id="2" name="Ратова Рямиля Джамилевна" initials="РРД" lastIdx="1" clrIdx="2">
    <p:extLst>
      <p:ext uri="{19B8F6BF-5375-455C-9EA6-DF929625EA0E}">
        <p15:presenceInfo xmlns:p15="http://schemas.microsoft.com/office/powerpoint/2012/main" userId="S-1-5-21-2425789821-2341829538-1990890880-212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A743"/>
    <a:srgbClr val="5E913B"/>
    <a:srgbClr val="FA9972"/>
    <a:srgbClr val="3A90B6"/>
    <a:srgbClr val="F4B183"/>
    <a:srgbClr val="5B9BD5"/>
    <a:srgbClr val="F4B10B"/>
    <a:srgbClr val="57B4E3"/>
    <a:srgbClr val="9CD3EE"/>
    <a:srgbClr val="FFC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3" autoAdjust="0"/>
    <p:restoredTop sz="93489" autoAdjust="0"/>
  </p:normalViewPr>
  <p:slideViewPr>
    <p:cSldViewPr>
      <p:cViewPr>
        <p:scale>
          <a:sx n="100" d="100"/>
          <a:sy n="100" d="100"/>
        </p:scale>
        <p:origin x="-34" y="-384"/>
      </p:cViewPr>
      <p:guideLst>
        <p:guide orient="horz" pos="2296"/>
        <p:guide pos="2971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996" y="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6.xml"/><Relationship Id="rId13" Type="http://schemas.openxmlformats.org/officeDocument/2006/relationships/slide" Target="slides/slide21.xml"/><Relationship Id="rId18" Type="http://schemas.openxmlformats.org/officeDocument/2006/relationships/slide" Target="slides/slide26.xml"/><Relationship Id="rId26" Type="http://schemas.openxmlformats.org/officeDocument/2006/relationships/slide" Target="slides/slide34.xml"/><Relationship Id="rId3" Type="http://schemas.openxmlformats.org/officeDocument/2006/relationships/slide" Target="slides/slide6.xml"/><Relationship Id="rId21" Type="http://schemas.openxmlformats.org/officeDocument/2006/relationships/slide" Target="slides/slide29.xml"/><Relationship Id="rId7" Type="http://schemas.openxmlformats.org/officeDocument/2006/relationships/slide" Target="slides/slide15.xml"/><Relationship Id="rId12" Type="http://schemas.openxmlformats.org/officeDocument/2006/relationships/slide" Target="slides/slide20.xml"/><Relationship Id="rId17" Type="http://schemas.openxmlformats.org/officeDocument/2006/relationships/slide" Target="slides/slide25.xml"/><Relationship Id="rId25" Type="http://schemas.openxmlformats.org/officeDocument/2006/relationships/slide" Target="slides/slide33.xml"/><Relationship Id="rId2" Type="http://schemas.openxmlformats.org/officeDocument/2006/relationships/slide" Target="slides/slide5.xml"/><Relationship Id="rId16" Type="http://schemas.openxmlformats.org/officeDocument/2006/relationships/slide" Target="slides/slide24.xml"/><Relationship Id="rId20" Type="http://schemas.openxmlformats.org/officeDocument/2006/relationships/slide" Target="slides/slide28.xml"/><Relationship Id="rId1" Type="http://schemas.openxmlformats.org/officeDocument/2006/relationships/slide" Target="slides/slide1.xml"/><Relationship Id="rId6" Type="http://schemas.openxmlformats.org/officeDocument/2006/relationships/slide" Target="slides/slide10.xml"/><Relationship Id="rId11" Type="http://schemas.openxmlformats.org/officeDocument/2006/relationships/slide" Target="slides/slide19.xml"/><Relationship Id="rId24" Type="http://schemas.openxmlformats.org/officeDocument/2006/relationships/slide" Target="slides/slide32.xml"/><Relationship Id="rId5" Type="http://schemas.openxmlformats.org/officeDocument/2006/relationships/slide" Target="slides/slide9.xml"/><Relationship Id="rId15" Type="http://schemas.openxmlformats.org/officeDocument/2006/relationships/slide" Target="slides/slide23.xml"/><Relationship Id="rId23" Type="http://schemas.openxmlformats.org/officeDocument/2006/relationships/slide" Target="slides/slide31.xml"/><Relationship Id="rId10" Type="http://schemas.openxmlformats.org/officeDocument/2006/relationships/slide" Target="slides/slide18.xml"/><Relationship Id="rId19" Type="http://schemas.openxmlformats.org/officeDocument/2006/relationships/slide" Target="slides/slide27.xml"/><Relationship Id="rId4" Type="http://schemas.openxmlformats.org/officeDocument/2006/relationships/slide" Target="slides/slide8.xml"/><Relationship Id="rId9" Type="http://schemas.openxmlformats.org/officeDocument/2006/relationships/slide" Target="slides/slide17.xml"/><Relationship Id="rId14" Type="http://schemas.openxmlformats.org/officeDocument/2006/relationships/slide" Target="slides/slide22.xml"/><Relationship Id="rId22" Type="http://schemas.openxmlformats.org/officeDocument/2006/relationships/slide" Target="slides/slide30.xml"/><Relationship Id="rId27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r">
              <a:defRPr sz="1200"/>
            </a:lvl1pPr>
          </a:lstStyle>
          <a:p>
            <a:fld id="{98430902-1D1D-4D58-A2C7-83EEC5B3A100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>
              <a:defRPr sz="1200"/>
            </a:lvl1pPr>
          </a:lstStyle>
          <a:p>
            <a:r>
              <a:rPr lang="ru-RU" smtClean="0"/>
              <a:t>Санкт-Петербург. ОАО "АБЗ-1". Отчет о работе отдела продаж. Павлов С., Скальский Е.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r">
              <a:defRPr sz="1200"/>
            </a:lvl1pPr>
          </a:lstStyle>
          <a:p>
            <a:fld id="{B96A7AC7-FA1F-4ED2-9F5F-F922D8A74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69519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r">
              <a:defRPr sz="1200"/>
            </a:lvl1pPr>
          </a:lstStyle>
          <a:p>
            <a:fld id="{43AB8765-F038-4D85-9BB9-49DE5D099862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92" tIns="45496" rIns="90992" bIns="4549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0992" tIns="45496" rIns="90992" bIns="4549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>
              <a:defRPr sz="1200"/>
            </a:lvl1pPr>
          </a:lstStyle>
          <a:p>
            <a:r>
              <a:rPr lang="ru-RU" smtClean="0"/>
              <a:t>Санкт-Петербург. ОАО "АБЗ-1". Отчет о работе отдела продаж. Павлов С., Скальский Е.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r">
              <a:defRPr sz="1200"/>
            </a:lvl1pPr>
          </a:lstStyle>
          <a:p>
            <a:fld id="{B1BAC4B0-B5ED-4BF1-84BB-82A4CD36AA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3722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7994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764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804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744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524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481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551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762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056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560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811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48522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43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585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7522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38557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89021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6496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7919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7585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98595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859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67160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8125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1715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96018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3852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019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435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772816"/>
            <a:ext cx="7848872" cy="129614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11560" y="3140968"/>
            <a:ext cx="7848872" cy="1152128"/>
          </a:xfrm>
        </p:spPr>
        <p:txBody>
          <a:bodyPr/>
          <a:lstStyle>
            <a:lvl1pPr marL="0" indent="0" algn="ctr">
              <a:buNone/>
              <a:defRPr sz="2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Введите текст подзаголовка сюда</a:t>
            </a:r>
            <a:endParaRPr lang="ru-RU" dirty="0"/>
          </a:p>
        </p:txBody>
      </p:sp>
      <p:pic>
        <p:nvPicPr>
          <p:cNvPr id="4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88" y="404010"/>
            <a:ext cx="1060823" cy="1252556"/>
          </a:xfrm>
          <a:prstGeom prst="rect">
            <a:avLst/>
          </a:prstGeom>
        </p:spPr>
      </p:pic>
      <p:sp>
        <p:nvSpPr>
          <p:cNvPr id="7" name="МестоДляЦитаты"/>
          <p:cNvSpPr>
            <a:spLocks noGrp="1"/>
          </p:cNvSpPr>
          <p:nvPr>
            <p:ph type="body" sz="quarter" idx="10" hasCustomPrompt="1"/>
          </p:nvPr>
        </p:nvSpPr>
        <p:spPr>
          <a:xfrm>
            <a:off x="611188" y="4365104"/>
            <a:ext cx="4392860" cy="2159521"/>
          </a:xfrm>
        </p:spPr>
        <p:txBody>
          <a:bodyPr/>
          <a:lstStyle>
            <a:lvl1pPr marL="0" indent="0">
              <a:buNone/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 цитаты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5102225" y="4365625"/>
            <a:ext cx="3357563" cy="1584325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4pPr marL="1028700" indent="0">
              <a:buFontTx/>
              <a:buNone/>
              <a:defRPr/>
            </a:lvl4pPr>
          </a:lstStyle>
          <a:p>
            <a:pPr lvl="0"/>
            <a:r>
              <a:rPr lang="ru-RU" dirty="0" smtClean="0"/>
              <a:t>Список авторов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02225" y="6021388"/>
            <a:ext cx="3357563" cy="50323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Дата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54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ез вывод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000" y="836713"/>
            <a:ext cx="8640472" cy="57606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0B6A-400C-450F-9E03-D5BF3A74DE9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05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5388272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0B6A-400C-450F-9E03-D5BF3A74DE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11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 выводами пла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93600"/>
            <a:ext cx="8335962" cy="6480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836713"/>
            <a:ext cx="8641084" cy="4392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0B6A-400C-450F-9E03-D5BF3A74DE9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180000" y="5445496"/>
            <a:ext cx="8785225" cy="1295872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tIns="0">
            <a:noAutofit/>
          </a:bodyPr>
          <a:lstStyle>
            <a:lvl1pPr marL="288000" indent="-288000">
              <a:buFont typeface="Wingdings" panose="05000000000000000000" pitchFamily="2" charset="2"/>
              <a:buChar char="Ø"/>
              <a:defRPr sz="2000"/>
            </a:lvl1pPr>
          </a:lstStyle>
          <a:p>
            <a:pPr lvl="0"/>
            <a:r>
              <a:rPr lang="ru-RU" dirty="0" smtClean="0"/>
              <a:t>Образец выводов</a:t>
            </a:r>
          </a:p>
        </p:txBody>
      </p:sp>
    </p:spTree>
    <p:extLst>
      <p:ext uri="{BB962C8B-B14F-4D97-AF65-F5344CB8AC3E}">
        <p14:creationId xmlns:p14="http://schemas.microsoft.com/office/powerpoint/2010/main" val="219148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 выводами обла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93600"/>
            <a:ext cx="8335962" cy="6480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836713"/>
            <a:ext cx="8641084" cy="4392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0B6A-400C-450F-9E03-D5BF3A74DE9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445496"/>
            <a:ext cx="9142938" cy="14125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lIns="144000" tIns="108000">
            <a:noAutofit/>
          </a:bodyPr>
          <a:lstStyle>
            <a:lvl1pPr marL="288000" indent="-288000">
              <a:buFont typeface="Wingdings" panose="05000000000000000000" pitchFamily="2" charset="2"/>
              <a:buChar char="Ø"/>
              <a:defRPr sz="2000"/>
            </a:lvl1pPr>
          </a:lstStyle>
          <a:p>
            <a:pPr lvl="0"/>
            <a:r>
              <a:rPr lang="ru-RU" dirty="0" smtClean="0"/>
              <a:t>Образец выводов</a:t>
            </a:r>
          </a:p>
        </p:txBody>
      </p:sp>
    </p:spTree>
    <p:extLst>
      <p:ext uri="{BB962C8B-B14F-4D97-AF65-F5344CB8AC3E}">
        <p14:creationId xmlns:p14="http://schemas.microsoft.com/office/powerpoint/2010/main" val="407647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052736"/>
            <a:ext cx="7886700" cy="5544616"/>
          </a:xfrm>
        </p:spPr>
        <p:txBody>
          <a:bodyPr/>
          <a:lstStyle>
            <a:lvl1pPr marL="457200" indent="-457200">
              <a:spcAft>
                <a:spcPts val="1200"/>
              </a:spcAft>
              <a:buFont typeface="+mj-lt"/>
              <a:buAutoNum type="arabicPeriod"/>
              <a:defRPr/>
            </a:lvl1pPr>
            <a:lvl2pPr marL="857250" indent="-514350">
              <a:buFont typeface="+mj-lt"/>
              <a:buAutoNum type="romanLcPeriod"/>
              <a:defRPr/>
            </a:lvl2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0B6A-400C-450F-9E03-D5BF3A74DE97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93600"/>
            <a:ext cx="230505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0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772816"/>
            <a:ext cx="7848872" cy="129614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11560" y="3140968"/>
            <a:ext cx="7848872" cy="1152128"/>
          </a:xfrm>
        </p:spPr>
        <p:txBody>
          <a:bodyPr/>
          <a:lstStyle>
            <a:lvl1pPr marL="0" indent="0" algn="ctr">
              <a:buNone/>
              <a:defRPr sz="2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Введите текст подзаголовка сюда</a:t>
            </a:r>
            <a:endParaRPr lang="ru-RU" dirty="0"/>
          </a:p>
        </p:txBody>
      </p:sp>
      <p:pic>
        <p:nvPicPr>
          <p:cNvPr id="4" name="Picture 10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88" y="404010"/>
            <a:ext cx="1060823" cy="1252556"/>
          </a:xfrm>
          <a:prstGeom prst="rect">
            <a:avLst/>
          </a:prstGeom>
        </p:spPr>
      </p:pic>
      <p:sp>
        <p:nvSpPr>
          <p:cNvPr id="7" name="МестоДляЦитаты"/>
          <p:cNvSpPr>
            <a:spLocks noGrp="1"/>
          </p:cNvSpPr>
          <p:nvPr>
            <p:ph type="body" sz="quarter" idx="10" hasCustomPrompt="1"/>
          </p:nvPr>
        </p:nvSpPr>
        <p:spPr>
          <a:xfrm>
            <a:off x="611188" y="4365104"/>
            <a:ext cx="4392860" cy="2159521"/>
          </a:xfrm>
        </p:spPr>
        <p:txBody>
          <a:bodyPr/>
          <a:lstStyle>
            <a:lvl1pPr marL="0" indent="0">
              <a:buNone/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 цитаты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5102225" y="4365625"/>
            <a:ext cx="3357563" cy="1584325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4pPr marL="1028700" indent="0">
              <a:buFontTx/>
              <a:buNone/>
              <a:defRPr/>
            </a:lvl4pPr>
          </a:lstStyle>
          <a:p>
            <a:pPr lvl="0"/>
            <a:r>
              <a:rPr lang="ru-RU" dirty="0" smtClean="0"/>
              <a:t>Список авторов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02225" y="6021388"/>
            <a:ext cx="3357563" cy="50323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Дата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3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 с вывод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836713"/>
            <a:ext cx="7886700" cy="4392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0B6A-400C-450F-9E03-D5BF3A74DE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179388" y="5373217"/>
            <a:ext cx="8785225" cy="1295872"/>
          </a:xfrm>
          <a:prstGeom prst="snip2Diag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 marL="288000" indent="-288000">
              <a:buFont typeface="Wingdings" panose="05000000000000000000" pitchFamily="2" charset="2"/>
              <a:buChar char="Ø"/>
              <a:defRPr/>
            </a:lvl1pPr>
          </a:lstStyle>
          <a:p>
            <a:pPr lvl="0"/>
            <a:r>
              <a:rPr lang="ru-RU" dirty="0" smtClean="0"/>
              <a:t>Образец выводов</a:t>
            </a:r>
          </a:p>
        </p:txBody>
      </p:sp>
    </p:spTree>
    <p:extLst>
      <p:ext uri="{BB962C8B-B14F-4D97-AF65-F5344CB8AC3E}">
        <p14:creationId xmlns:p14="http://schemas.microsoft.com/office/powerpoint/2010/main" val="334940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836713"/>
            <a:ext cx="7886700" cy="57606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0B6A-400C-450F-9E03-D5BF3A74DE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4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00" y="93600"/>
            <a:ext cx="820842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0000" y="836712"/>
            <a:ext cx="8335350" cy="5340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5350" y="237600"/>
            <a:ext cx="627588" cy="3651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Trebuchet MS" panose="020B0603020202020204" pitchFamily="34" charset="0"/>
              </a:defRPr>
            </a:lvl1pPr>
          </a:lstStyle>
          <a:p>
            <a:fld id="{23C60B6A-400C-450F-9E03-D5BF3A74DE9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715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0" kern="1200" cap="none" spc="0">
          <a:ln w="0"/>
          <a:solidFill>
            <a:srgbClr val="F67711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  <a:latin typeface="Trebuchet MS" panose="020B0603020202020204" pitchFamily="34" charset="0"/>
          <a:ea typeface="+mj-ea"/>
          <a:cs typeface="+mj-cs"/>
        </a:defRPr>
      </a:lvl1pPr>
    </p:titleStyle>
    <p:bodyStyle>
      <a:lvl1pPr marL="252000" indent="-252000" algn="l" defTabSz="685800" rtl="0" eaLnBrk="1" latinLnBrk="0" hangingPunct="1">
        <a:lnSpc>
          <a:spcPct val="100000"/>
        </a:lnSpc>
        <a:spcBef>
          <a:spcPts val="75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jpeg"/><Relationship Id="rId4" Type="http://schemas.openxmlformats.org/officeDocument/2006/relationships/image" Target="../media/image8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2.jpeg"/><Relationship Id="rId4" Type="http://schemas.openxmlformats.org/officeDocument/2006/relationships/image" Target="../media/image10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png"/><Relationship Id="rId4" Type="http://schemas.openxmlformats.org/officeDocument/2006/relationships/image" Target="../media/image10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image" Target="../media/image11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2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png"/><Relationship Id="rId9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7564" y="1608599"/>
            <a:ext cx="7848872" cy="115212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effectLst/>
              </a:rPr>
              <a:t>Цветной асфальтобетон–повышение качества городской среды.  </a:t>
            </a:r>
            <a:endParaRPr lang="ru-RU" dirty="0"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204925"/>
            <a:ext cx="6444208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5000"/>
              </a:lnSpc>
              <a:spcAft>
                <a:spcPts val="0"/>
              </a:spcAft>
            </a:pPr>
            <a:r>
              <a:rPr lang="ru-RU" i="1" dirty="0">
                <a:solidFill>
                  <a:srgbClr val="424242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>
              <a:lnSpc>
                <a:spcPct val="105000"/>
              </a:lnSpc>
              <a:spcAft>
                <a:spcPts val="800"/>
              </a:spcAft>
            </a:pPr>
            <a:r>
              <a:rPr lang="ru-RU" i="1" dirty="0" smtClean="0">
                <a:solidFill>
                  <a:srgbClr val="424242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                                                                        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" y="3438933"/>
            <a:ext cx="9144000" cy="34283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683" y="2184663"/>
            <a:ext cx="2210633" cy="14807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49" y="5888275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г. Санкт-Петербург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Никитина Анастасия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+7-921-54-68-59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Anikitina@abz-1.ru</a:t>
            </a:r>
            <a:endParaRPr lang="ru-RU" sz="1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70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63688" y="-17355"/>
            <a:ext cx="8335962" cy="648072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- преимущества</a:t>
            </a:r>
            <a:endParaRPr lang="ru-RU" dirty="0">
              <a:effectLst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0B6A-400C-450F-9E03-D5BF3A74DE97}" type="slidenum">
              <a:rPr lang="ru-RU" smtClean="0"/>
              <a:pPr/>
              <a:t>10</a:t>
            </a:fld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819598"/>
              </p:ext>
            </p:extLst>
          </p:nvPr>
        </p:nvGraphicFramePr>
        <p:xfrm>
          <a:off x="0" y="610862"/>
          <a:ext cx="9142937" cy="4061578"/>
        </p:xfrm>
        <a:graphic>
          <a:graphicData uri="http://schemas.openxmlformats.org/drawingml/2006/table">
            <a:tbl>
              <a:tblPr/>
              <a:tblGrid>
                <a:gridCol w="3270643">
                  <a:extLst>
                    <a:ext uri="{9D8B030D-6E8A-4147-A177-3AD203B41FA5}">
                      <a16:colId xmlns:a16="http://schemas.microsoft.com/office/drawing/2014/main" val="208039764"/>
                    </a:ext>
                  </a:extLst>
                </a:gridCol>
                <a:gridCol w="1932654">
                  <a:extLst>
                    <a:ext uri="{9D8B030D-6E8A-4147-A177-3AD203B41FA5}">
                      <a16:colId xmlns:a16="http://schemas.microsoft.com/office/drawing/2014/main" val="3965173222"/>
                    </a:ext>
                  </a:extLst>
                </a:gridCol>
                <a:gridCol w="1969820">
                  <a:extLst>
                    <a:ext uri="{9D8B030D-6E8A-4147-A177-3AD203B41FA5}">
                      <a16:colId xmlns:a16="http://schemas.microsoft.com/office/drawing/2014/main" val="1180980491"/>
                    </a:ext>
                  </a:extLst>
                </a:gridCol>
                <a:gridCol w="1969820">
                  <a:extLst>
                    <a:ext uri="{9D8B030D-6E8A-4147-A177-3AD203B41FA5}">
                      <a16:colId xmlns:a16="http://schemas.microsoft.com/office/drawing/2014/main" val="3045421814"/>
                    </a:ext>
                  </a:extLst>
                </a:gridCol>
              </a:tblGrid>
              <a:tr h="22790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Критерии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Продукты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864442"/>
                  </a:ext>
                </a:extLst>
              </a:tr>
              <a:tr h="2388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Sealoflex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Recofal S 100 P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658762"/>
                  </a:ext>
                </a:extLst>
              </a:tr>
              <a:tr h="376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Стоимость за  1 тонну, руб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250 000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360 000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450 000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864738"/>
                  </a:ext>
                </a:extLst>
              </a:tr>
              <a:tr h="102852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Стоимость покрытия асфальтобетонной смесью  за 1м², толщина 5 см (без учета работ), руб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2 800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3 510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4 050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921773"/>
                  </a:ext>
                </a:extLst>
              </a:tr>
              <a:tr h="51979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Сроки поставки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 от 7 дней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35-40 дней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35-40 дней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477008"/>
                  </a:ext>
                </a:extLst>
              </a:tr>
              <a:tr h="49767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Тара поставки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Бочки, кловертейнеры</a:t>
                      </a:r>
                      <a:endParaRPr lang="ru-RU" sz="1400" b="0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Битутейнер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Брикеты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419642"/>
                  </a:ext>
                </a:extLst>
              </a:tr>
              <a:tr h="5308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Минимальный объем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1 тонна</a:t>
                      </a:r>
                      <a:endParaRPr lang="ru-RU" sz="1400" b="0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1 тонна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 тонны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959986"/>
                  </a:ext>
                </a:extLst>
              </a:tr>
              <a:tr h="64144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Техническое сопровождение, выезд специалиста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Да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Нет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Нет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E86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035919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-238520"/>
            <a:ext cx="1512292" cy="9522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058" y="638854"/>
            <a:ext cx="831026" cy="5206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69" y="4900569"/>
            <a:ext cx="910102" cy="5177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66597" y="4762048"/>
            <a:ext cx="23761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rebuchet MS" panose="020B0603020202020204" pitchFamily="34" charset="0"/>
              </a:rPr>
              <a:t>Мастика + отвердитель</a:t>
            </a:r>
          </a:p>
          <a:p>
            <a:pPr algn="ctr"/>
            <a:r>
              <a:rPr lang="ru-RU" sz="1600" dirty="0" err="1">
                <a:latin typeface="Trebuchet MS" panose="020B0603020202020204" pitchFamily="34" charset="0"/>
              </a:rPr>
              <a:t>руб</a:t>
            </a:r>
            <a:r>
              <a:rPr lang="ru-RU" sz="1600" dirty="0">
                <a:latin typeface="Trebuchet MS" panose="020B0603020202020204" pitchFamily="34" charset="0"/>
              </a:rPr>
              <a:t>/</a:t>
            </a:r>
            <a:r>
              <a:rPr lang="ru-RU" sz="1600" b="1" dirty="0">
                <a:latin typeface="Trebuchet MS" panose="020B0603020202020204" pitchFamily="34" charset="0"/>
              </a:rPr>
              <a:t>м²</a:t>
            </a:r>
            <a:endParaRPr lang="ru-RU" sz="1600" dirty="0">
              <a:latin typeface="Trebuchet MS" panose="020B0603020202020204" pitchFamily="34" charset="0"/>
            </a:endParaRPr>
          </a:p>
          <a:p>
            <a:endParaRPr lang="ru-RU" sz="1600" dirty="0" smtClean="0">
              <a:latin typeface="Trebuchet MS" panose="020B0603020202020204" pitchFamily="34" charset="0"/>
            </a:endParaRPr>
          </a:p>
          <a:p>
            <a:endParaRPr lang="ru-RU" sz="1600" dirty="0">
              <a:latin typeface="Trebuchet MS" panose="020B0603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14521" y="4771006"/>
            <a:ext cx="2412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rebuchet MS" panose="020B0603020202020204" pitchFamily="34" charset="0"/>
              </a:rPr>
              <a:t>Резиновая крошка + клей </a:t>
            </a:r>
            <a:r>
              <a:rPr lang="ru-RU" sz="1600" dirty="0" err="1">
                <a:latin typeface="Trebuchet MS" panose="020B0603020202020204" pitchFamily="34" charset="0"/>
              </a:rPr>
              <a:t>руб</a:t>
            </a:r>
            <a:r>
              <a:rPr lang="ru-RU" sz="1600" dirty="0">
                <a:latin typeface="Trebuchet MS" panose="020B0603020202020204" pitchFamily="34" charset="0"/>
              </a:rPr>
              <a:t>/</a:t>
            </a:r>
            <a:r>
              <a:rPr lang="ru-RU" sz="1600" b="1" dirty="0">
                <a:latin typeface="Trebuchet MS" panose="020B0603020202020204" pitchFamily="34" charset="0"/>
              </a:rPr>
              <a:t>м²</a:t>
            </a:r>
            <a:endParaRPr lang="ru-RU" sz="1600" dirty="0">
              <a:latin typeface="Trebuchet MS" panose="020B0603020202020204" pitchFamily="34" charset="0"/>
            </a:endParaRPr>
          </a:p>
          <a:p>
            <a:pPr algn="ctr"/>
            <a:endParaRPr lang="ru-RU" sz="1600" dirty="0">
              <a:latin typeface="Trebuchet MS" panose="020B0603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1659" y="4780422"/>
            <a:ext cx="2616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rebuchet MS" panose="020B0603020202020204" pitchFamily="34" charset="0"/>
              </a:rPr>
              <a:t>Цветной асфальтобетон на                  </a:t>
            </a:r>
            <a:r>
              <a:rPr lang="ru-RU" sz="1600" dirty="0" err="1" smtClean="0">
                <a:latin typeface="Trebuchet MS" panose="020B0603020202020204" pitchFamily="34" charset="0"/>
              </a:rPr>
              <a:t>руб</a:t>
            </a:r>
            <a:r>
              <a:rPr lang="ru-RU" sz="1600" dirty="0" smtClean="0">
                <a:latin typeface="Trebuchet MS" panose="020B0603020202020204" pitchFamily="34" charset="0"/>
              </a:rPr>
              <a:t>/</a:t>
            </a:r>
            <a:r>
              <a:rPr lang="ru-RU" sz="1600" b="1" dirty="0" smtClean="0">
                <a:latin typeface="Trebuchet MS" panose="020B0603020202020204" pitchFamily="34" charset="0"/>
              </a:rPr>
              <a:t>м²</a:t>
            </a:r>
            <a:endParaRPr lang="ru-RU" sz="1600" dirty="0">
              <a:latin typeface="Trebuchet MS" panose="020B0603020202020204" pitchFamily="34" charset="0"/>
            </a:endParaRPr>
          </a:p>
          <a:p>
            <a:endParaRPr lang="ru-RU" sz="1600" dirty="0">
              <a:latin typeface="Trebuchet MS" panose="020B0603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50178" y="5642635"/>
            <a:ext cx="1440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rebuchet MS" panose="020B0603020202020204" pitchFamily="34" charset="0"/>
              </a:rPr>
              <a:t>2 850</a:t>
            </a:r>
            <a:endParaRPr lang="ru-RU" sz="1400" dirty="0">
              <a:latin typeface="Trebuchet MS" panose="020B0603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44316" y="5644301"/>
            <a:ext cx="758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rebuchet MS" panose="020B0603020202020204" pitchFamily="34" charset="0"/>
              </a:rPr>
              <a:t>3 000</a:t>
            </a:r>
            <a:endParaRPr lang="ru-RU" sz="1400" dirty="0">
              <a:latin typeface="Trebuchet MS" panose="020B0603020202020204" pitchFamily="34" charset="0"/>
            </a:endParaRPr>
          </a:p>
        </p:txBody>
      </p:sp>
      <p:sp>
        <p:nvSpPr>
          <p:cNvPr id="40" name="Куб 39"/>
          <p:cNvSpPr/>
          <p:nvPr/>
        </p:nvSpPr>
        <p:spPr>
          <a:xfrm>
            <a:off x="935533" y="6096910"/>
            <a:ext cx="1908274" cy="721566"/>
          </a:xfrm>
          <a:prstGeom prst="cube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346101" y="6387226"/>
            <a:ext cx="800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rebuchet MS" panose="020B0603020202020204" pitchFamily="34" charset="0"/>
              </a:rPr>
              <a:t>500</a:t>
            </a:r>
            <a:endParaRPr lang="ru-RU" sz="1400" dirty="0">
              <a:latin typeface="Trebuchet MS" panose="020B0603020202020204" pitchFamily="34" charset="0"/>
            </a:endParaRPr>
          </a:p>
        </p:txBody>
      </p:sp>
      <p:sp>
        <p:nvSpPr>
          <p:cNvPr id="41" name="Куб 40"/>
          <p:cNvSpPr/>
          <p:nvPr/>
        </p:nvSpPr>
        <p:spPr>
          <a:xfrm>
            <a:off x="945789" y="5740449"/>
            <a:ext cx="1887760" cy="484882"/>
          </a:xfrm>
          <a:prstGeom prst="cube">
            <a:avLst/>
          </a:prstGeom>
          <a:pattFill prst="pct80">
            <a:fgClr>
              <a:srgbClr val="C0000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Куб 41"/>
          <p:cNvSpPr/>
          <p:nvPr/>
        </p:nvSpPr>
        <p:spPr>
          <a:xfrm>
            <a:off x="4200920" y="6109053"/>
            <a:ext cx="1908274" cy="716466"/>
          </a:xfrm>
          <a:prstGeom prst="cube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Куб 42"/>
          <p:cNvSpPr/>
          <p:nvPr/>
        </p:nvSpPr>
        <p:spPr>
          <a:xfrm>
            <a:off x="4267607" y="5851861"/>
            <a:ext cx="1841587" cy="372592"/>
          </a:xfrm>
          <a:prstGeom prst="cube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Куб 43"/>
          <p:cNvSpPr/>
          <p:nvPr/>
        </p:nvSpPr>
        <p:spPr>
          <a:xfrm>
            <a:off x="4285683" y="5772454"/>
            <a:ext cx="1823512" cy="113446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233517" y="5953297"/>
            <a:ext cx="934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rebuchet MS" panose="020B0603020202020204" pitchFamily="34" charset="0"/>
              </a:rPr>
              <a:t>2 800</a:t>
            </a:r>
            <a:endParaRPr lang="ru-RU" sz="1400" dirty="0">
              <a:latin typeface="Trebuchet MS" panose="020B0603020202020204" pitchFamily="34" charset="0"/>
            </a:endParaRPr>
          </a:p>
        </p:txBody>
      </p:sp>
      <p:sp>
        <p:nvSpPr>
          <p:cNvPr id="48" name="Куб 47"/>
          <p:cNvSpPr/>
          <p:nvPr/>
        </p:nvSpPr>
        <p:spPr>
          <a:xfrm>
            <a:off x="7000931" y="6102010"/>
            <a:ext cx="1908274" cy="716466"/>
          </a:xfrm>
          <a:prstGeom prst="cube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Куб 48"/>
          <p:cNvSpPr/>
          <p:nvPr/>
        </p:nvSpPr>
        <p:spPr>
          <a:xfrm>
            <a:off x="7067618" y="5862126"/>
            <a:ext cx="1841587" cy="372592"/>
          </a:xfrm>
          <a:prstGeom prst="cube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Куб 49"/>
          <p:cNvSpPr/>
          <p:nvPr/>
        </p:nvSpPr>
        <p:spPr>
          <a:xfrm>
            <a:off x="7067618" y="5772453"/>
            <a:ext cx="1841587" cy="138660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3495297" y="6422393"/>
            <a:ext cx="800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rebuchet MS" panose="020B0603020202020204" pitchFamily="34" charset="0"/>
              </a:rPr>
              <a:t>500</a:t>
            </a:r>
            <a:endParaRPr lang="ru-RU" sz="1400" dirty="0">
              <a:latin typeface="Trebuchet MS" panose="020B0603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87150" y="6420483"/>
            <a:ext cx="800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rebuchet MS" panose="020B0603020202020204" pitchFamily="34" charset="0"/>
              </a:rPr>
              <a:t>500</a:t>
            </a:r>
            <a:endParaRPr lang="ru-RU" sz="1400" dirty="0">
              <a:latin typeface="Trebuchet MS" panose="020B0603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690252" y="5955975"/>
            <a:ext cx="800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rebuchet MS" panose="020B0603020202020204" pitchFamily="34" charset="0"/>
              </a:rPr>
              <a:t>500</a:t>
            </a:r>
            <a:endParaRPr lang="ru-RU" sz="1400" dirty="0">
              <a:latin typeface="Trebuchet MS" panose="020B0603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507641" y="5966263"/>
            <a:ext cx="800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rebuchet MS" panose="020B0603020202020204" pitchFamily="34" charset="0"/>
              </a:rPr>
              <a:t>500</a:t>
            </a:r>
            <a:endParaRPr lang="ru-RU" sz="1400" dirty="0">
              <a:latin typeface="Trebuchet MS" panose="020B0603020202020204" pitchFamily="34" charset="0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95763" y="5862126"/>
            <a:ext cx="838285" cy="0"/>
          </a:xfrm>
          <a:prstGeom prst="line">
            <a:avLst/>
          </a:prstGeom>
          <a:ln w="95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95762" y="6294529"/>
            <a:ext cx="838285" cy="0"/>
          </a:xfrm>
          <a:prstGeom prst="line">
            <a:avLst/>
          </a:prstGeom>
          <a:ln w="95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328467" y="6291851"/>
            <a:ext cx="838285" cy="0"/>
          </a:xfrm>
          <a:prstGeom prst="line">
            <a:avLst/>
          </a:prstGeom>
          <a:ln w="95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3447398" y="5941730"/>
            <a:ext cx="838285" cy="0"/>
          </a:xfrm>
          <a:prstGeom prst="line">
            <a:avLst/>
          </a:prstGeom>
          <a:ln w="95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6268716" y="5941730"/>
            <a:ext cx="838285" cy="0"/>
          </a:xfrm>
          <a:prstGeom prst="line">
            <a:avLst/>
          </a:prstGeom>
          <a:ln w="95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6162646" y="6291851"/>
            <a:ext cx="838285" cy="0"/>
          </a:xfrm>
          <a:prstGeom prst="line">
            <a:avLst/>
          </a:prstGeom>
          <a:ln w="95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58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9138"/>
            <a:ext cx="8640960" cy="614444"/>
          </a:xfrm>
        </p:spPr>
        <p:txBody>
          <a:bodyPr>
            <a:noAutofit/>
          </a:bodyPr>
          <a:lstStyle/>
          <a:p>
            <a:r>
              <a:rPr lang="ru-RU" dirty="0">
                <a:effectLst/>
              </a:rPr>
              <a:t>Дорожная карта </a:t>
            </a:r>
            <a:r>
              <a:rPr lang="ru-RU" dirty="0" smtClean="0">
                <a:effectLst/>
              </a:rPr>
              <a:t>проекта – цветной асфальтобетон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с применением </a:t>
            </a:r>
            <a:endParaRPr lang="ru-RU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5" name="Shape 37714">
            <a:extLst>
              <a:ext uri="{FF2B5EF4-FFF2-40B4-BE49-F238E27FC236}">
                <a16:creationId xmlns:a16="http://schemas.microsoft.com/office/drawing/2014/main" id="{A851C97C-04CE-414B-B902-54E8BB0B8C25}"/>
              </a:ext>
            </a:extLst>
          </p:cNvPr>
          <p:cNvSpPr/>
          <p:nvPr/>
        </p:nvSpPr>
        <p:spPr>
          <a:xfrm>
            <a:off x="420076" y="1207228"/>
            <a:ext cx="1809939" cy="1436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63" y="0"/>
                </a:moveTo>
                <a:cubicBezTo>
                  <a:pt x="11253" y="0"/>
                  <a:pt x="5455" y="0"/>
                  <a:pt x="0" y="0"/>
                </a:cubicBezTo>
                <a:cubicBezTo>
                  <a:pt x="3379" y="1974"/>
                  <a:pt x="5079" y="6477"/>
                  <a:pt x="5079" y="10800"/>
                </a:cubicBezTo>
                <a:cubicBezTo>
                  <a:pt x="5079" y="15123"/>
                  <a:pt x="3380" y="19626"/>
                  <a:pt x="0" y="21600"/>
                </a:cubicBezTo>
                <a:cubicBezTo>
                  <a:pt x="5455" y="21600"/>
                  <a:pt x="11253" y="21600"/>
                  <a:pt x="13463" y="21600"/>
                </a:cubicBezTo>
                <a:cubicBezTo>
                  <a:pt x="19057" y="21600"/>
                  <a:pt x="21600" y="16053"/>
                  <a:pt x="21600" y="10800"/>
                </a:cubicBezTo>
                <a:cubicBezTo>
                  <a:pt x="21600" y="5547"/>
                  <a:pt x="19057" y="0"/>
                  <a:pt x="13463" y="0"/>
                </a:cubicBezTo>
                <a:close/>
              </a:path>
            </a:pathLst>
          </a:custGeom>
          <a:solidFill>
            <a:srgbClr val="FFC000">
              <a:alpha val="84000"/>
            </a:srgbClr>
          </a:solidFill>
          <a:ln w="12700" cap="flat">
            <a:noFill/>
            <a:miter lim="400000"/>
          </a:ln>
          <a:effectLst/>
        </p:spPr>
        <p:txBody>
          <a:bodyPr wrap="square" lIns="20097" tIns="20097" rIns="20097" bIns="20097" numCol="1" anchor="ctr">
            <a:noAutofit/>
          </a:bodyPr>
          <a:lstStyle/>
          <a:p>
            <a:pPr marL="0" marR="0" lvl="0" indent="0" algn="l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99" b="0" i="0" u="none" strike="noStrike" kern="0" cap="none" spc="0" normalizeH="0" baseline="0" noProof="0" dirty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6" name="Shape 37715">
            <a:extLst>
              <a:ext uri="{FF2B5EF4-FFF2-40B4-BE49-F238E27FC236}">
                <a16:creationId xmlns:a16="http://schemas.microsoft.com/office/drawing/2014/main" id="{F9FD3BFE-5D03-4F45-8CB2-B5492181E9DE}"/>
              </a:ext>
            </a:extLst>
          </p:cNvPr>
          <p:cNvSpPr/>
          <p:nvPr/>
        </p:nvSpPr>
        <p:spPr>
          <a:xfrm>
            <a:off x="2357196" y="1201403"/>
            <a:ext cx="2127358" cy="1389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63" y="0"/>
                </a:moveTo>
                <a:cubicBezTo>
                  <a:pt x="11253" y="0"/>
                  <a:pt x="5455" y="0"/>
                  <a:pt x="0" y="0"/>
                </a:cubicBezTo>
                <a:cubicBezTo>
                  <a:pt x="3380" y="1974"/>
                  <a:pt x="5079" y="6477"/>
                  <a:pt x="5079" y="10800"/>
                </a:cubicBezTo>
                <a:cubicBezTo>
                  <a:pt x="5079" y="15123"/>
                  <a:pt x="3380" y="19626"/>
                  <a:pt x="0" y="21600"/>
                </a:cubicBezTo>
                <a:cubicBezTo>
                  <a:pt x="5455" y="21600"/>
                  <a:pt x="11253" y="21600"/>
                  <a:pt x="13463" y="21600"/>
                </a:cubicBezTo>
                <a:cubicBezTo>
                  <a:pt x="19057" y="21600"/>
                  <a:pt x="21600" y="16053"/>
                  <a:pt x="21600" y="10800"/>
                </a:cubicBezTo>
                <a:cubicBezTo>
                  <a:pt x="21600" y="5547"/>
                  <a:pt x="19057" y="0"/>
                  <a:pt x="13463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20097" tIns="20097" rIns="20097" bIns="20097" numCol="1" anchor="ctr">
            <a:noAutofit/>
          </a:bodyPr>
          <a:lstStyle/>
          <a:p>
            <a:pPr marL="0" marR="0" lvl="0" indent="0" algn="l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99" b="0" i="0" u="none" strike="noStrike" kern="0" cap="none" spc="0" normalizeH="0" baseline="0" noProof="0" dirty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Shape 37716">
            <a:extLst>
              <a:ext uri="{FF2B5EF4-FFF2-40B4-BE49-F238E27FC236}">
                <a16:creationId xmlns:a16="http://schemas.microsoft.com/office/drawing/2014/main" id="{E4EB667E-715C-444E-9FAA-FBF0B3971773}"/>
              </a:ext>
            </a:extLst>
          </p:cNvPr>
          <p:cNvSpPr/>
          <p:nvPr/>
        </p:nvSpPr>
        <p:spPr>
          <a:xfrm>
            <a:off x="3702969" y="1199092"/>
            <a:ext cx="1792908" cy="1395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63" y="0"/>
                </a:moveTo>
                <a:cubicBezTo>
                  <a:pt x="11253" y="0"/>
                  <a:pt x="5455" y="0"/>
                  <a:pt x="0" y="0"/>
                </a:cubicBezTo>
                <a:cubicBezTo>
                  <a:pt x="3380" y="1974"/>
                  <a:pt x="5079" y="6477"/>
                  <a:pt x="5079" y="10800"/>
                </a:cubicBezTo>
                <a:cubicBezTo>
                  <a:pt x="5079" y="15123"/>
                  <a:pt x="3380" y="19626"/>
                  <a:pt x="0" y="21600"/>
                </a:cubicBezTo>
                <a:cubicBezTo>
                  <a:pt x="5455" y="21600"/>
                  <a:pt x="11253" y="21600"/>
                  <a:pt x="13463" y="21600"/>
                </a:cubicBezTo>
                <a:cubicBezTo>
                  <a:pt x="19057" y="21600"/>
                  <a:pt x="21600" y="16053"/>
                  <a:pt x="21600" y="10800"/>
                </a:cubicBezTo>
                <a:cubicBezTo>
                  <a:pt x="21600" y="5547"/>
                  <a:pt x="19057" y="0"/>
                  <a:pt x="13463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20097" tIns="20097" rIns="20097" bIns="20097" numCol="1" anchor="ctr">
            <a:noAutofit/>
          </a:bodyPr>
          <a:lstStyle/>
          <a:p>
            <a:pPr marL="0" marR="0" lvl="0" indent="0" algn="l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99" b="0" i="0" u="none" strike="noStrike" kern="0" cap="none" spc="0" normalizeH="0" baseline="0" noProof="0" dirty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" name="Shape 37717">
            <a:extLst>
              <a:ext uri="{FF2B5EF4-FFF2-40B4-BE49-F238E27FC236}">
                <a16:creationId xmlns:a16="http://schemas.microsoft.com/office/drawing/2014/main" id="{A6101C65-E952-484D-8EED-4EA955BBB4B6}"/>
              </a:ext>
            </a:extLst>
          </p:cNvPr>
          <p:cNvSpPr/>
          <p:nvPr/>
        </p:nvSpPr>
        <p:spPr>
          <a:xfrm>
            <a:off x="4890046" y="1199091"/>
            <a:ext cx="2144782" cy="1395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63" y="0"/>
                </a:moveTo>
                <a:cubicBezTo>
                  <a:pt x="11253" y="0"/>
                  <a:pt x="5455" y="0"/>
                  <a:pt x="0" y="0"/>
                </a:cubicBezTo>
                <a:cubicBezTo>
                  <a:pt x="3379" y="1974"/>
                  <a:pt x="5079" y="6477"/>
                  <a:pt x="5079" y="10800"/>
                </a:cubicBezTo>
                <a:cubicBezTo>
                  <a:pt x="5079" y="15123"/>
                  <a:pt x="3380" y="19626"/>
                  <a:pt x="0" y="21600"/>
                </a:cubicBezTo>
                <a:cubicBezTo>
                  <a:pt x="5455" y="21600"/>
                  <a:pt x="11253" y="21600"/>
                  <a:pt x="13463" y="21600"/>
                </a:cubicBezTo>
                <a:cubicBezTo>
                  <a:pt x="19057" y="21600"/>
                  <a:pt x="21600" y="16053"/>
                  <a:pt x="21600" y="10800"/>
                </a:cubicBezTo>
                <a:cubicBezTo>
                  <a:pt x="21600" y="5547"/>
                  <a:pt x="19057" y="0"/>
                  <a:pt x="13463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20097" tIns="20097" rIns="20097" bIns="20097" numCol="1" anchor="ctr">
            <a:noAutofit/>
          </a:bodyPr>
          <a:lstStyle/>
          <a:p>
            <a:pPr marL="0" marR="0" lvl="0" indent="0" algn="l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99" b="0" i="0" u="none" strike="noStrike" kern="0" cap="none" spc="0" normalizeH="0" baseline="0" noProof="0" dirty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" name="Shape 37718">
            <a:extLst>
              <a:ext uri="{FF2B5EF4-FFF2-40B4-BE49-F238E27FC236}">
                <a16:creationId xmlns:a16="http://schemas.microsoft.com/office/drawing/2014/main" id="{B5C2C4AB-BC44-C249-BDAE-0623FB1D8C9C}"/>
              </a:ext>
            </a:extLst>
          </p:cNvPr>
          <p:cNvSpPr/>
          <p:nvPr/>
        </p:nvSpPr>
        <p:spPr>
          <a:xfrm>
            <a:off x="7131657" y="1248424"/>
            <a:ext cx="1383693" cy="1342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63" y="0"/>
                </a:moveTo>
                <a:cubicBezTo>
                  <a:pt x="11253" y="0"/>
                  <a:pt x="5455" y="0"/>
                  <a:pt x="0" y="0"/>
                </a:cubicBezTo>
                <a:cubicBezTo>
                  <a:pt x="3379" y="1974"/>
                  <a:pt x="5079" y="6477"/>
                  <a:pt x="5079" y="10800"/>
                </a:cubicBezTo>
                <a:cubicBezTo>
                  <a:pt x="5079" y="15123"/>
                  <a:pt x="3380" y="19626"/>
                  <a:pt x="0" y="21600"/>
                </a:cubicBezTo>
                <a:cubicBezTo>
                  <a:pt x="5455" y="21600"/>
                  <a:pt x="11253" y="21600"/>
                  <a:pt x="13463" y="21600"/>
                </a:cubicBezTo>
                <a:cubicBezTo>
                  <a:pt x="19057" y="21600"/>
                  <a:pt x="21600" y="16053"/>
                  <a:pt x="21600" y="10800"/>
                </a:cubicBezTo>
                <a:cubicBezTo>
                  <a:pt x="21600" y="5547"/>
                  <a:pt x="19057" y="0"/>
                  <a:pt x="13463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20097" tIns="20097" rIns="20097" bIns="20097" numCol="1" anchor="ctr">
            <a:noAutofit/>
          </a:bodyPr>
          <a:lstStyle/>
          <a:p>
            <a:pPr marL="0" marR="0" lvl="0" indent="0" algn="l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99" b="0" i="0" u="none" strike="noStrike" kern="0" cap="none" spc="0" normalizeH="0" baseline="0" noProof="0" dirty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4" name="Freeform 55">
            <a:extLst>
              <a:ext uri="{FF2B5EF4-FFF2-40B4-BE49-F238E27FC236}">
                <a16:creationId xmlns:a16="http://schemas.microsoft.com/office/drawing/2014/main" id="{DBD34019-A4B6-7847-B780-1D1C27AB2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0172" y="1505008"/>
            <a:ext cx="445097" cy="391327"/>
          </a:xfrm>
          <a:custGeom>
            <a:avLst/>
            <a:gdLst>
              <a:gd name="T0" fmla="*/ 668338 w 835212"/>
              <a:gd name="T1" fmla="*/ 779462 h 891813"/>
              <a:gd name="T2" fmla="*/ 723542 w 835212"/>
              <a:gd name="T3" fmla="*/ 836000 h 891813"/>
              <a:gd name="T4" fmla="*/ 668338 w 835212"/>
              <a:gd name="T5" fmla="*/ 891813 h 891813"/>
              <a:gd name="T6" fmla="*/ 612775 w 835212"/>
              <a:gd name="T7" fmla="*/ 836000 h 891813"/>
              <a:gd name="T8" fmla="*/ 668338 w 835212"/>
              <a:gd name="T9" fmla="*/ 779462 h 891813"/>
              <a:gd name="T10" fmla="*/ 362563 w 835212"/>
              <a:gd name="T11" fmla="*/ 779462 h 891813"/>
              <a:gd name="T12" fmla="*/ 418738 w 835212"/>
              <a:gd name="T13" fmla="*/ 836000 h 891813"/>
              <a:gd name="T14" fmla="*/ 362563 w 835212"/>
              <a:gd name="T15" fmla="*/ 891813 h 891813"/>
              <a:gd name="T16" fmla="*/ 306388 w 835212"/>
              <a:gd name="T17" fmla="*/ 836000 h 891813"/>
              <a:gd name="T18" fmla="*/ 362563 w 835212"/>
              <a:gd name="T19" fmla="*/ 779462 h 891813"/>
              <a:gd name="T20" fmla="*/ 28079 w 835212"/>
              <a:gd name="T21" fmla="*/ 0 h 891813"/>
              <a:gd name="T22" fmla="*/ 96477 w 835212"/>
              <a:gd name="T23" fmla="*/ 0 h 891813"/>
              <a:gd name="T24" fmla="*/ 177115 w 835212"/>
              <a:gd name="T25" fmla="*/ 62316 h 891813"/>
              <a:gd name="T26" fmla="*/ 212033 w 835212"/>
              <a:gd name="T27" fmla="*/ 194873 h 891813"/>
              <a:gd name="T28" fmla="*/ 222833 w 835212"/>
              <a:gd name="T29" fmla="*/ 194873 h 891813"/>
              <a:gd name="T30" fmla="*/ 250552 w 835212"/>
              <a:gd name="T31" fmla="*/ 194873 h 891813"/>
              <a:gd name="T32" fmla="*/ 807094 w 835212"/>
              <a:gd name="T33" fmla="*/ 194873 h 891813"/>
              <a:gd name="T34" fmla="*/ 828333 w 835212"/>
              <a:gd name="T35" fmla="*/ 204959 h 891813"/>
              <a:gd name="T36" fmla="*/ 834813 w 835212"/>
              <a:gd name="T37" fmla="*/ 227292 h 891813"/>
              <a:gd name="T38" fmla="*/ 786935 w 835212"/>
              <a:gd name="T39" fmla="*/ 515098 h 891813"/>
              <a:gd name="T40" fmla="*/ 704497 w 835212"/>
              <a:gd name="T41" fmla="*/ 584978 h 891813"/>
              <a:gd name="T42" fmla="*/ 306350 w 835212"/>
              <a:gd name="T43" fmla="*/ 584978 h 891813"/>
              <a:gd name="T44" fmla="*/ 250552 w 835212"/>
              <a:gd name="T45" fmla="*/ 640811 h 891813"/>
              <a:gd name="T46" fmla="*/ 306350 w 835212"/>
              <a:gd name="T47" fmla="*/ 696283 h 891813"/>
              <a:gd name="T48" fmla="*/ 695858 w 835212"/>
              <a:gd name="T49" fmla="*/ 696283 h 891813"/>
              <a:gd name="T50" fmla="*/ 723577 w 835212"/>
              <a:gd name="T51" fmla="*/ 724379 h 891813"/>
              <a:gd name="T52" fmla="*/ 695858 w 835212"/>
              <a:gd name="T53" fmla="*/ 752115 h 891813"/>
              <a:gd name="T54" fmla="*/ 306350 w 835212"/>
              <a:gd name="T55" fmla="*/ 752115 h 891813"/>
              <a:gd name="T56" fmla="*/ 195114 w 835212"/>
              <a:gd name="T57" fmla="*/ 640811 h 891813"/>
              <a:gd name="T58" fmla="*/ 246952 w 835212"/>
              <a:gd name="T59" fmla="*/ 546796 h 891813"/>
              <a:gd name="T60" fmla="*/ 125276 w 835212"/>
              <a:gd name="T61" fmla="*/ 83568 h 891813"/>
              <a:gd name="T62" fmla="*/ 28079 w 835212"/>
              <a:gd name="T63" fmla="*/ 83568 h 891813"/>
              <a:gd name="T64" fmla="*/ 0 w 835212"/>
              <a:gd name="T65" fmla="*/ 55832 h 891813"/>
              <a:gd name="T66" fmla="*/ 0 w 835212"/>
              <a:gd name="T67" fmla="*/ 27736 h 891813"/>
              <a:gd name="T68" fmla="*/ 28079 w 835212"/>
              <a:gd name="T69" fmla="*/ 0 h 89181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35212" h="891813">
                <a:moveTo>
                  <a:pt x="668338" y="779462"/>
                </a:moveTo>
                <a:cubicBezTo>
                  <a:pt x="698808" y="779462"/>
                  <a:pt x="723542" y="804832"/>
                  <a:pt x="723542" y="836000"/>
                </a:cubicBezTo>
                <a:cubicBezTo>
                  <a:pt x="723542" y="866806"/>
                  <a:pt x="698808" y="891813"/>
                  <a:pt x="668338" y="891813"/>
                </a:cubicBezTo>
                <a:cubicBezTo>
                  <a:pt x="637510" y="891813"/>
                  <a:pt x="612775" y="866806"/>
                  <a:pt x="612775" y="836000"/>
                </a:cubicBezTo>
                <a:cubicBezTo>
                  <a:pt x="612775" y="804832"/>
                  <a:pt x="637510" y="779462"/>
                  <a:pt x="668338" y="779462"/>
                </a:cubicBezTo>
                <a:close/>
                <a:moveTo>
                  <a:pt x="362563" y="779462"/>
                </a:moveTo>
                <a:cubicBezTo>
                  <a:pt x="393731" y="779462"/>
                  <a:pt x="418738" y="804832"/>
                  <a:pt x="418738" y="836000"/>
                </a:cubicBezTo>
                <a:cubicBezTo>
                  <a:pt x="418738" y="866806"/>
                  <a:pt x="393731" y="891813"/>
                  <a:pt x="362563" y="891813"/>
                </a:cubicBezTo>
                <a:cubicBezTo>
                  <a:pt x="331758" y="891813"/>
                  <a:pt x="306388" y="866806"/>
                  <a:pt x="306388" y="836000"/>
                </a:cubicBezTo>
                <a:cubicBezTo>
                  <a:pt x="306388" y="804832"/>
                  <a:pt x="331758" y="779462"/>
                  <a:pt x="362563" y="779462"/>
                </a:cubicBezTo>
                <a:close/>
                <a:moveTo>
                  <a:pt x="28079" y="0"/>
                </a:moveTo>
                <a:lnTo>
                  <a:pt x="96477" y="0"/>
                </a:lnTo>
                <a:cubicBezTo>
                  <a:pt x="134276" y="0"/>
                  <a:pt x="167395" y="25575"/>
                  <a:pt x="177115" y="62316"/>
                </a:cubicBezTo>
                <a:lnTo>
                  <a:pt x="212033" y="194873"/>
                </a:lnTo>
                <a:lnTo>
                  <a:pt x="222833" y="194873"/>
                </a:lnTo>
                <a:lnTo>
                  <a:pt x="250552" y="194873"/>
                </a:lnTo>
                <a:lnTo>
                  <a:pt x="807094" y="194873"/>
                </a:lnTo>
                <a:cubicBezTo>
                  <a:pt x="815374" y="194873"/>
                  <a:pt x="823294" y="198835"/>
                  <a:pt x="828333" y="204959"/>
                </a:cubicBezTo>
                <a:cubicBezTo>
                  <a:pt x="833733" y="211082"/>
                  <a:pt x="836253" y="219367"/>
                  <a:pt x="834813" y="227292"/>
                </a:cubicBezTo>
                <a:lnTo>
                  <a:pt x="786935" y="515098"/>
                </a:lnTo>
                <a:cubicBezTo>
                  <a:pt x="780095" y="555441"/>
                  <a:pt x="745536" y="584978"/>
                  <a:pt x="704497" y="584978"/>
                </a:cubicBezTo>
                <a:lnTo>
                  <a:pt x="306350" y="584978"/>
                </a:lnTo>
                <a:cubicBezTo>
                  <a:pt x="275751" y="584978"/>
                  <a:pt x="250552" y="609833"/>
                  <a:pt x="250552" y="640811"/>
                </a:cubicBezTo>
                <a:cubicBezTo>
                  <a:pt x="250552" y="671428"/>
                  <a:pt x="275751" y="696283"/>
                  <a:pt x="306350" y="696283"/>
                </a:cubicBezTo>
                <a:lnTo>
                  <a:pt x="695858" y="696283"/>
                </a:lnTo>
                <a:cubicBezTo>
                  <a:pt x="711337" y="696283"/>
                  <a:pt x="723577" y="708890"/>
                  <a:pt x="723577" y="724379"/>
                </a:cubicBezTo>
                <a:cubicBezTo>
                  <a:pt x="723577" y="739508"/>
                  <a:pt x="711337" y="752115"/>
                  <a:pt x="695858" y="752115"/>
                </a:cubicBezTo>
                <a:lnTo>
                  <a:pt x="306350" y="752115"/>
                </a:lnTo>
                <a:cubicBezTo>
                  <a:pt x="244792" y="752115"/>
                  <a:pt x="195114" y="702046"/>
                  <a:pt x="195114" y="640811"/>
                </a:cubicBezTo>
                <a:cubicBezTo>
                  <a:pt x="195114" y="601188"/>
                  <a:pt x="215993" y="566608"/>
                  <a:pt x="246952" y="546796"/>
                </a:cubicBezTo>
                <a:lnTo>
                  <a:pt x="125276" y="83568"/>
                </a:lnTo>
                <a:lnTo>
                  <a:pt x="28079" y="83568"/>
                </a:lnTo>
                <a:cubicBezTo>
                  <a:pt x="12600" y="83568"/>
                  <a:pt x="0" y="70961"/>
                  <a:pt x="0" y="55832"/>
                </a:cubicBezTo>
                <a:lnTo>
                  <a:pt x="0" y="27736"/>
                </a:lnTo>
                <a:cubicBezTo>
                  <a:pt x="0" y="12607"/>
                  <a:pt x="12600" y="0"/>
                  <a:pt x="280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5" name="Freeform 90">
            <a:extLst>
              <a:ext uri="{FF2B5EF4-FFF2-40B4-BE49-F238E27FC236}">
                <a16:creationId xmlns:a16="http://schemas.microsoft.com/office/drawing/2014/main" id="{664E1315-1E13-1640-9351-291C9C54D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6671" y="1534452"/>
            <a:ext cx="480637" cy="369740"/>
          </a:xfrm>
          <a:custGeom>
            <a:avLst/>
            <a:gdLst>
              <a:gd name="T0" fmla="*/ 619798 w 901340"/>
              <a:gd name="T1" fmla="*/ 730250 h 842602"/>
              <a:gd name="T2" fmla="*/ 845104 w 901340"/>
              <a:gd name="T3" fmla="*/ 730250 h 842602"/>
              <a:gd name="T4" fmla="*/ 901340 w 901340"/>
              <a:gd name="T5" fmla="*/ 786426 h 842602"/>
              <a:gd name="T6" fmla="*/ 901340 w 901340"/>
              <a:gd name="T7" fmla="*/ 842602 h 842602"/>
              <a:gd name="T8" fmla="*/ 563562 w 901340"/>
              <a:gd name="T9" fmla="*/ 842602 h 842602"/>
              <a:gd name="T10" fmla="*/ 563562 w 901340"/>
              <a:gd name="T11" fmla="*/ 786426 h 842602"/>
              <a:gd name="T12" fmla="*/ 56536 w 901340"/>
              <a:gd name="T13" fmla="*/ 730250 h 842602"/>
              <a:gd name="T14" fmla="*/ 281241 w 901340"/>
              <a:gd name="T15" fmla="*/ 730250 h 842602"/>
              <a:gd name="T16" fmla="*/ 337777 w 901340"/>
              <a:gd name="T17" fmla="*/ 786426 h 842602"/>
              <a:gd name="T18" fmla="*/ 337777 w 901340"/>
              <a:gd name="T19" fmla="*/ 842602 h 842602"/>
              <a:gd name="T20" fmla="*/ 0 w 901340"/>
              <a:gd name="T21" fmla="*/ 842602 h 842602"/>
              <a:gd name="T22" fmla="*/ 0 w 901340"/>
              <a:gd name="T23" fmla="*/ 786426 h 842602"/>
              <a:gd name="T24" fmla="*/ 318349 w 901340"/>
              <a:gd name="T25" fmla="*/ 612775 h 842602"/>
              <a:gd name="T26" fmla="*/ 582992 w 901340"/>
              <a:gd name="T27" fmla="*/ 612775 h 842602"/>
              <a:gd name="T28" fmla="*/ 609241 w 901340"/>
              <a:gd name="T29" fmla="*/ 662402 h 842602"/>
              <a:gd name="T30" fmla="*/ 450670 w 901340"/>
              <a:gd name="T31" fmla="*/ 701318 h 842602"/>
              <a:gd name="T32" fmla="*/ 292100 w 901340"/>
              <a:gd name="T33" fmla="*/ 662402 h 842602"/>
              <a:gd name="T34" fmla="*/ 732270 w 901340"/>
              <a:gd name="T35" fmla="*/ 504825 h 842602"/>
              <a:gd name="T36" fmla="*/ 817201 w 901340"/>
              <a:gd name="T37" fmla="*/ 588881 h 842602"/>
              <a:gd name="T38" fmla="*/ 817201 w 901340"/>
              <a:gd name="T39" fmla="*/ 616900 h 842602"/>
              <a:gd name="T40" fmla="*/ 732270 w 901340"/>
              <a:gd name="T41" fmla="*/ 701316 h 842602"/>
              <a:gd name="T42" fmla="*/ 647700 w 901340"/>
              <a:gd name="T43" fmla="*/ 616900 h 842602"/>
              <a:gd name="T44" fmla="*/ 647700 w 901340"/>
              <a:gd name="T45" fmla="*/ 588881 h 842602"/>
              <a:gd name="T46" fmla="*/ 732270 w 901340"/>
              <a:gd name="T47" fmla="*/ 504825 h 842602"/>
              <a:gd name="T48" fmla="*/ 168095 w 901340"/>
              <a:gd name="T49" fmla="*/ 504825 h 842602"/>
              <a:gd name="T50" fmla="*/ 252053 w 901340"/>
              <a:gd name="T51" fmla="*/ 588881 h 842602"/>
              <a:gd name="T52" fmla="*/ 252053 w 901340"/>
              <a:gd name="T53" fmla="*/ 616900 h 842602"/>
              <a:gd name="T54" fmla="*/ 168095 w 901340"/>
              <a:gd name="T55" fmla="*/ 701316 h 842602"/>
              <a:gd name="T56" fmla="*/ 84137 w 901340"/>
              <a:gd name="T57" fmla="*/ 616900 h 842602"/>
              <a:gd name="T58" fmla="*/ 84137 w 901340"/>
              <a:gd name="T59" fmla="*/ 588881 h 842602"/>
              <a:gd name="T60" fmla="*/ 168095 w 901340"/>
              <a:gd name="T61" fmla="*/ 504825 h 842602"/>
              <a:gd name="T62" fmla="*/ 337524 w 901340"/>
              <a:gd name="T63" fmla="*/ 223837 h 842602"/>
              <a:gd name="T64" fmla="*/ 562589 w 901340"/>
              <a:gd name="T65" fmla="*/ 223837 h 842602"/>
              <a:gd name="T66" fmla="*/ 618765 w 901340"/>
              <a:gd name="T67" fmla="*/ 280013 h 842602"/>
              <a:gd name="T68" fmla="*/ 618765 w 901340"/>
              <a:gd name="T69" fmla="*/ 336190 h 842602"/>
              <a:gd name="T70" fmla="*/ 280987 w 901340"/>
              <a:gd name="T71" fmla="*/ 336190 h 842602"/>
              <a:gd name="T72" fmla="*/ 280987 w 901340"/>
              <a:gd name="T73" fmla="*/ 280013 h 842602"/>
              <a:gd name="T74" fmla="*/ 337524 w 901340"/>
              <a:gd name="T75" fmla="*/ 223837 h 842602"/>
              <a:gd name="T76" fmla="*/ 637877 w 901340"/>
              <a:gd name="T77" fmla="*/ 142875 h 842602"/>
              <a:gd name="T78" fmla="*/ 788626 w 901340"/>
              <a:gd name="T79" fmla="*/ 421914 h 842602"/>
              <a:gd name="T80" fmla="*/ 732230 w 901340"/>
              <a:gd name="T81" fmla="*/ 421914 h 842602"/>
              <a:gd name="T82" fmla="*/ 606425 w 901340"/>
              <a:gd name="T83" fmla="*/ 189742 h 842602"/>
              <a:gd name="T84" fmla="*/ 261899 w 901340"/>
              <a:gd name="T85" fmla="*/ 142875 h 842602"/>
              <a:gd name="T86" fmla="*/ 293326 w 901340"/>
              <a:gd name="T87" fmla="*/ 189657 h 842602"/>
              <a:gd name="T88" fmla="*/ 169064 w 901340"/>
              <a:gd name="T89" fmla="*/ 420327 h 842602"/>
              <a:gd name="T90" fmla="*/ 112712 w 901340"/>
              <a:gd name="T91" fmla="*/ 420327 h 842602"/>
              <a:gd name="T92" fmla="*/ 261899 w 901340"/>
              <a:gd name="T93" fmla="*/ 142875 h 842602"/>
              <a:gd name="T94" fmla="*/ 450670 w 901340"/>
              <a:gd name="T95" fmla="*/ 0 h 842602"/>
              <a:gd name="T96" fmla="*/ 534628 w 901340"/>
              <a:gd name="T97" fmla="*/ 84415 h 842602"/>
              <a:gd name="T98" fmla="*/ 534628 w 901340"/>
              <a:gd name="T99" fmla="*/ 112434 h 842602"/>
              <a:gd name="T100" fmla="*/ 450670 w 901340"/>
              <a:gd name="T101" fmla="*/ 196491 h 842602"/>
              <a:gd name="T102" fmla="*/ 366712 w 901340"/>
              <a:gd name="T103" fmla="*/ 112434 h 842602"/>
              <a:gd name="T104" fmla="*/ 366712 w 901340"/>
              <a:gd name="T105" fmla="*/ 84415 h 842602"/>
              <a:gd name="T106" fmla="*/ 450670 w 901340"/>
              <a:gd name="T107" fmla="*/ 0 h 84260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01340" h="842602">
                <a:moveTo>
                  <a:pt x="619798" y="730250"/>
                </a:moveTo>
                <a:lnTo>
                  <a:pt x="845104" y="730250"/>
                </a:lnTo>
                <a:cubicBezTo>
                  <a:pt x="867093" y="752216"/>
                  <a:pt x="879350" y="764460"/>
                  <a:pt x="901340" y="786426"/>
                </a:cubicBezTo>
                <a:lnTo>
                  <a:pt x="901340" y="842602"/>
                </a:lnTo>
                <a:lnTo>
                  <a:pt x="563562" y="842602"/>
                </a:lnTo>
                <a:lnTo>
                  <a:pt x="563562" y="786426"/>
                </a:lnTo>
                <a:lnTo>
                  <a:pt x="619798" y="730250"/>
                </a:lnTo>
                <a:close/>
                <a:moveTo>
                  <a:pt x="56536" y="730250"/>
                </a:moveTo>
                <a:lnTo>
                  <a:pt x="281241" y="730250"/>
                </a:lnTo>
                <a:lnTo>
                  <a:pt x="337777" y="786426"/>
                </a:lnTo>
                <a:lnTo>
                  <a:pt x="337777" y="842602"/>
                </a:lnTo>
                <a:lnTo>
                  <a:pt x="0" y="842602"/>
                </a:lnTo>
                <a:lnTo>
                  <a:pt x="0" y="786426"/>
                </a:lnTo>
                <a:lnTo>
                  <a:pt x="56536" y="730250"/>
                </a:lnTo>
                <a:close/>
                <a:moveTo>
                  <a:pt x="318349" y="612775"/>
                </a:moveTo>
                <a:cubicBezTo>
                  <a:pt x="399252" y="655618"/>
                  <a:pt x="502089" y="655618"/>
                  <a:pt x="582992" y="612775"/>
                </a:cubicBezTo>
                <a:lnTo>
                  <a:pt x="609241" y="662402"/>
                </a:lnTo>
                <a:cubicBezTo>
                  <a:pt x="561058" y="687751"/>
                  <a:pt x="506044" y="701318"/>
                  <a:pt x="450670" y="701318"/>
                </a:cubicBezTo>
                <a:cubicBezTo>
                  <a:pt x="395297" y="701318"/>
                  <a:pt x="340642" y="687751"/>
                  <a:pt x="292100" y="662402"/>
                </a:cubicBezTo>
                <a:lnTo>
                  <a:pt x="318349" y="612775"/>
                </a:lnTo>
                <a:close/>
                <a:moveTo>
                  <a:pt x="732270" y="504825"/>
                </a:moveTo>
                <a:cubicBezTo>
                  <a:pt x="778892" y="504825"/>
                  <a:pt x="817201" y="542542"/>
                  <a:pt x="817201" y="588881"/>
                </a:cubicBezTo>
                <a:lnTo>
                  <a:pt x="817201" y="616900"/>
                </a:lnTo>
                <a:cubicBezTo>
                  <a:pt x="817201" y="663598"/>
                  <a:pt x="778892" y="701316"/>
                  <a:pt x="732270" y="701316"/>
                </a:cubicBezTo>
                <a:cubicBezTo>
                  <a:pt x="685648" y="701316"/>
                  <a:pt x="647700" y="663598"/>
                  <a:pt x="647700" y="616900"/>
                </a:cubicBezTo>
                <a:lnTo>
                  <a:pt x="647700" y="588881"/>
                </a:lnTo>
                <a:cubicBezTo>
                  <a:pt x="647700" y="542542"/>
                  <a:pt x="685648" y="504825"/>
                  <a:pt x="732270" y="504825"/>
                </a:cubicBezTo>
                <a:close/>
                <a:moveTo>
                  <a:pt x="168095" y="504825"/>
                </a:moveTo>
                <a:cubicBezTo>
                  <a:pt x="214739" y="504825"/>
                  <a:pt x="252053" y="542542"/>
                  <a:pt x="252053" y="588881"/>
                </a:cubicBezTo>
                <a:lnTo>
                  <a:pt x="252053" y="616900"/>
                </a:lnTo>
                <a:cubicBezTo>
                  <a:pt x="252053" y="663598"/>
                  <a:pt x="214739" y="701316"/>
                  <a:pt x="168095" y="701316"/>
                </a:cubicBezTo>
                <a:cubicBezTo>
                  <a:pt x="121811" y="701316"/>
                  <a:pt x="84137" y="663598"/>
                  <a:pt x="84137" y="616900"/>
                </a:cubicBezTo>
                <a:lnTo>
                  <a:pt x="84137" y="588881"/>
                </a:lnTo>
                <a:cubicBezTo>
                  <a:pt x="84137" y="542542"/>
                  <a:pt x="121811" y="504825"/>
                  <a:pt x="168095" y="504825"/>
                </a:cubicBezTo>
                <a:close/>
                <a:moveTo>
                  <a:pt x="337524" y="223837"/>
                </a:moveTo>
                <a:lnTo>
                  <a:pt x="562589" y="223837"/>
                </a:lnTo>
                <a:cubicBezTo>
                  <a:pt x="584555" y="245803"/>
                  <a:pt x="596799" y="258407"/>
                  <a:pt x="618765" y="280013"/>
                </a:cubicBezTo>
                <a:lnTo>
                  <a:pt x="618765" y="336190"/>
                </a:lnTo>
                <a:lnTo>
                  <a:pt x="280987" y="336190"/>
                </a:lnTo>
                <a:lnTo>
                  <a:pt x="280987" y="280013"/>
                </a:lnTo>
                <a:cubicBezTo>
                  <a:pt x="302954" y="258407"/>
                  <a:pt x="315557" y="245803"/>
                  <a:pt x="337524" y="223837"/>
                </a:cubicBezTo>
                <a:close/>
                <a:moveTo>
                  <a:pt x="637877" y="142875"/>
                </a:moveTo>
                <a:cubicBezTo>
                  <a:pt x="732230" y="205605"/>
                  <a:pt x="788626" y="309794"/>
                  <a:pt x="788626" y="421914"/>
                </a:cubicBezTo>
                <a:lnTo>
                  <a:pt x="732230" y="421914"/>
                </a:lnTo>
                <a:cubicBezTo>
                  <a:pt x="732230" y="328901"/>
                  <a:pt x="685234" y="242017"/>
                  <a:pt x="606425" y="189742"/>
                </a:cubicBezTo>
                <a:lnTo>
                  <a:pt x="637877" y="142875"/>
                </a:lnTo>
                <a:close/>
                <a:moveTo>
                  <a:pt x="261899" y="142875"/>
                </a:moveTo>
                <a:lnTo>
                  <a:pt x="293326" y="189657"/>
                </a:lnTo>
                <a:cubicBezTo>
                  <a:pt x="215301" y="241477"/>
                  <a:pt x="169064" y="327843"/>
                  <a:pt x="169064" y="420327"/>
                </a:cubicBezTo>
                <a:lnTo>
                  <a:pt x="112712" y="420327"/>
                </a:lnTo>
                <a:cubicBezTo>
                  <a:pt x="112712" y="309130"/>
                  <a:pt x="168341" y="205491"/>
                  <a:pt x="261899" y="142875"/>
                </a:cubicBezTo>
                <a:close/>
                <a:moveTo>
                  <a:pt x="450670" y="0"/>
                </a:moveTo>
                <a:cubicBezTo>
                  <a:pt x="496955" y="0"/>
                  <a:pt x="534628" y="37717"/>
                  <a:pt x="534628" y="84415"/>
                </a:cubicBezTo>
                <a:lnTo>
                  <a:pt x="534628" y="112434"/>
                </a:lnTo>
                <a:cubicBezTo>
                  <a:pt x="534628" y="158773"/>
                  <a:pt x="496955" y="196491"/>
                  <a:pt x="450670" y="196491"/>
                </a:cubicBezTo>
                <a:cubicBezTo>
                  <a:pt x="404386" y="196491"/>
                  <a:pt x="366712" y="158773"/>
                  <a:pt x="366712" y="112434"/>
                </a:cubicBezTo>
                <a:lnTo>
                  <a:pt x="366712" y="84415"/>
                </a:lnTo>
                <a:cubicBezTo>
                  <a:pt x="366712" y="37717"/>
                  <a:pt x="404386" y="0"/>
                  <a:pt x="4506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E897D2-C4EB-7541-A3F5-33D1D049DEB0}"/>
              </a:ext>
            </a:extLst>
          </p:cNvPr>
          <p:cNvSpPr txBox="1"/>
          <p:nvPr/>
        </p:nvSpPr>
        <p:spPr>
          <a:xfrm>
            <a:off x="906348" y="1996083"/>
            <a:ext cx="120980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FFFFFF"/>
                </a:solidFill>
                <a:latin typeface="Trebuchet MS" panose="020B0603020202020204" pitchFamily="34" charset="0"/>
                <a:cs typeface="Poppins" pitchFamily="2" charset="77"/>
              </a:rPr>
              <a:t>П</a:t>
            </a:r>
            <a:r>
              <a:rPr lang="ru-RU" sz="1200" b="1" dirty="0" smtClean="0">
                <a:solidFill>
                  <a:srgbClr val="FFFFFF"/>
                </a:solidFill>
                <a:latin typeface="Trebuchet MS" panose="020B0603020202020204" pitchFamily="34" charset="0"/>
                <a:cs typeface="Poppins" pitchFamily="2" charset="77"/>
              </a:rPr>
              <a:t>отребность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Poppins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4DADE2-9B8E-F948-BC65-DFF15398FB49}"/>
              </a:ext>
            </a:extLst>
          </p:cNvPr>
          <p:cNvSpPr txBox="1"/>
          <p:nvPr/>
        </p:nvSpPr>
        <p:spPr>
          <a:xfrm>
            <a:off x="4022716" y="1922597"/>
            <a:ext cx="152745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Poppins" pitchFamily="2" charset="77"/>
              </a:rPr>
              <a:t>Подбор образцов и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Poppins" pitchFamily="2" charset="77"/>
              </a:rPr>
              <a:t> составов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Poppins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BFC6CB-675D-8B43-B2A4-97208954A1AA}"/>
              </a:ext>
            </a:extLst>
          </p:cNvPr>
          <p:cNvSpPr txBox="1"/>
          <p:nvPr/>
        </p:nvSpPr>
        <p:spPr>
          <a:xfrm>
            <a:off x="5450681" y="1938503"/>
            <a:ext cx="1209802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FFFF"/>
                </a:solidFill>
                <a:latin typeface="Trebuchet MS" panose="020B0603020202020204" pitchFamily="34" charset="0"/>
                <a:cs typeface="Poppins" pitchFamily="2" charset="77"/>
              </a:rPr>
              <a:t>Подготовка к выпуску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E11E2A-BA1A-3C4E-8ACE-082C30A16B97}"/>
              </a:ext>
            </a:extLst>
          </p:cNvPr>
          <p:cNvSpPr txBox="1"/>
          <p:nvPr/>
        </p:nvSpPr>
        <p:spPr>
          <a:xfrm>
            <a:off x="7322568" y="1811416"/>
            <a:ext cx="131839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Poppins" pitchFamily="2" charset="77"/>
              </a:rPr>
              <a:t>Производство и</a:t>
            </a:r>
          </a:p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Poppins" pitchFamily="2" charset="77"/>
              </a:rPr>
              <a:t> укладка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Poppins" pitchFamily="2" charset="77"/>
            </a:endParaRPr>
          </a:p>
        </p:txBody>
      </p:sp>
      <p:sp>
        <p:nvSpPr>
          <p:cNvPr id="26" name="Shape 9180">
            <a:extLst>
              <a:ext uri="{FF2B5EF4-FFF2-40B4-BE49-F238E27FC236}">
                <a16:creationId xmlns:a16="http://schemas.microsoft.com/office/drawing/2014/main" id="{05C8ACEB-AE71-1542-9806-BDBC5F977535}"/>
              </a:ext>
            </a:extLst>
          </p:cNvPr>
          <p:cNvSpPr/>
          <p:nvPr/>
        </p:nvSpPr>
        <p:spPr>
          <a:xfrm>
            <a:off x="819722" y="2691826"/>
            <a:ext cx="748883" cy="721176"/>
          </a:xfrm>
          <a:prstGeom prst="ellipse">
            <a:avLst/>
          </a:prstGeom>
          <a:solidFill>
            <a:srgbClr val="FFC000">
              <a:alpha val="76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недели</a:t>
            </a:r>
            <a:endParaRPr kumimoji="0" sz="11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0" name="Shape 9185">
            <a:extLst>
              <a:ext uri="{FF2B5EF4-FFF2-40B4-BE49-F238E27FC236}">
                <a16:creationId xmlns:a16="http://schemas.microsoft.com/office/drawing/2014/main" id="{9D5C10C1-2136-004E-90C9-788FB73016C7}"/>
              </a:ext>
            </a:extLst>
          </p:cNvPr>
          <p:cNvSpPr/>
          <p:nvPr/>
        </p:nvSpPr>
        <p:spPr>
          <a:xfrm>
            <a:off x="4264054" y="2625310"/>
            <a:ext cx="1032043" cy="9477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100" b="1" kern="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kern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</a:t>
            </a:r>
            <a:r>
              <a:rPr lang="ru-RU" sz="1100" b="1" kern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-2</a:t>
            </a:r>
            <a:endParaRPr lang="ru-RU" sz="1100" b="1" kern="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месяца</a:t>
            </a:r>
            <a:endParaRPr kumimoji="0" sz="11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45" name="Shape 9186">
            <a:extLst>
              <a:ext uri="{FF2B5EF4-FFF2-40B4-BE49-F238E27FC236}">
                <a16:creationId xmlns:a16="http://schemas.microsoft.com/office/drawing/2014/main" id="{CBB54949-1ACD-1E4C-9D1C-12CA007DF67A}"/>
              </a:ext>
            </a:extLst>
          </p:cNvPr>
          <p:cNvSpPr/>
          <p:nvPr/>
        </p:nvSpPr>
        <p:spPr>
          <a:xfrm>
            <a:off x="7561399" y="2633598"/>
            <a:ext cx="627543" cy="5618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1-2 дня</a:t>
            </a:r>
            <a:endParaRPr kumimoji="0" sz="11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FDE4FE48-B0D5-AD42-868F-BE7052A865EC}"/>
              </a:ext>
            </a:extLst>
          </p:cNvPr>
          <p:cNvSpPr txBox="1">
            <a:spLocks/>
          </p:cNvSpPr>
          <p:nvPr/>
        </p:nvSpPr>
        <p:spPr>
          <a:xfrm>
            <a:off x="506397" y="3546744"/>
            <a:ext cx="1841143" cy="1047729"/>
          </a:xfrm>
          <a:prstGeom prst="rect">
            <a:avLst/>
          </a:prstGeom>
        </p:spPr>
        <p:txBody>
          <a:bodyPr vert="horz" wrap="square" lIns="34297" tIns="17148" rIns="34297" bIns="17148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1087636" rtl="0" eaLnBrk="1" fontAlgn="auto" latinLnBrk="0" hangingPunct="1">
              <a:lnSpc>
                <a:spcPts val="1313"/>
              </a:lnSpc>
              <a:spcBef>
                <a:spcPts val="0"/>
              </a:spcBef>
              <a:spcAft>
                <a:spcPts val="67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1" dirty="0" smtClean="0">
                <a:solidFill>
                  <a:srgbClr val="E7E6E6">
                    <a:lumMod val="10000"/>
                  </a:srgbClr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Обращение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в АБЗ-1</a:t>
            </a:r>
          </a:p>
          <a:p>
            <a:pPr marL="171450" marR="0" lvl="0" indent="-171450" algn="l" defTabSz="1087636" rtl="0" eaLnBrk="1" fontAlgn="auto" latinLnBrk="0" hangingPunct="1">
              <a:lnSpc>
                <a:spcPts val="1313"/>
              </a:lnSpc>
              <a:spcBef>
                <a:spcPts val="0"/>
              </a:spcBef>
              <a:spcAft>
                <a:spcPts val="67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Выявление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потребности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marL="171450" marR="0" lvl="0" indent="-171450" algn="l" defTabSz="1087636" rtl="0" eaLnBrk="1" fontAlgn="auto" latinLnBrk="0" hangingPunct="1">
              <a:lnSpc>
                <a:spcPts val="1313"/>
              </a:lnSpc>
              <a:spcBef>
                <a:spcPts val="0"/>
              </a:spcBef>
              <a:spcAft>
                <a:spcPts val="67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Рекомендации и консультирование</a:t>
            </a:r>
          </a:p>
        </p:txBody>
      </p:sp>
      <p:sp>
        <p:nvSpPr>
          <p:cNvPr id="48" name="Subtitle 2">
            <a:extLst>
              <a:ext uri="{FF2B5EF4-FFF2-40B4-BE49-F238E27FC236}">
                <a16:creationId xmlns:a16="http://schemas.microsoft.com/office/drawing/2014/main" id="{ADCD9858-9800-8941-B919-4F89CFA7C1E6}"/>
              </a:ext>
            </a:extLst>
          </p:cNvPr>
          <p:cNvSpPr txBox="1">
            <a:spLocks/>
          </p:cNvSpPr>
          <p:nvPr/>
        </p:nvSpPr>
        <p:spPr>
          <a:xfrm>
            <a:off x="3930338" y="3726516"/>
            <a:ext cx="1812226" cy="1714578"/>
          </a:xfrm>
          <a:prstGeom prst="rect">
            <a:avLst/>
          </a:prstGeom>
        </p:spPr>
        <p:txBody>
          <a:bodyPr vert="horz" wrap="square" lIns="34297" tIns="17148" rIns="34297" bIns="17148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1087636" rtl="0" eaLnBrk="1" fontAlgn="auto" latinLnBrk="0" hangingPunct="1">
              <a:lnSpc>
                <a:spcPts val="1313"/>
              </a:lnSpc>
              <a:spcBef>
                <a:spcPts val="0"/>
              </a:spcBef>
              <a:spcAft>
                <a:spcPts val="67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Образцы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B2Color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marL="171450" marR="0" lvl="0" indent="-171450" algn="l" defTabSz="1087636" rtl="0" eaLnBrk="1" fontAlgn="auto" latinLnBrk="0" hangingPunct="1">
              <a:lnSpc>
                <a:spcPts val="1313"/>
              </a:lnSpc>
              <a:spcBef>
                <a:spcPts val="0"/>
              </a:spcBef>
              <a:spcAft>
                <a:spcPts val="67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1" dirty="0" smtClean="0">
                <a:solidFill>
                  <a:srgbClr val="E7E6E6">
                    <a:lumMod val="10000"/>
                  </a:srgbClr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Консультация по подбору рецепта в лаборатории и на заводе у производителя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marL="171450" marR="0" lvl="0" indent="-171450" algn="l" defTabSz="1087636" rtl="0" eaLnBrk="1" fontAlgn="auto" latinLnBrk="0" hangingPunct="1">
              <a:lnSpc>
                <a:spcPts val="1313"/>
              </a:lnSpc>
              <a:spcBef>
                <a:spcPts val="0"/>
              </a:spcBef>
              <a:spcAft>
                <a:spcPts val="67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Утверждение и согласование составов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9" name="Subtitle 2">
            <a:extLst>
              <a:ext uri="{FF2B5EF4-FFF2-40B4-BE49-F238E27FC236}">
                <a16:creationId xmlns:a16="http://schemas.microsoft.com/office/drawing/2014/main" id="{69EE322B-91B8-2144-B11F-CA2A9E230DFA}"/>
              </a:ext>
            </a:extLst>
          </p:cNvPr>
          <p:cNvSpPr txBox="1">
            <a:spLocks/>
          </p:cNvSpPr>
          <p:nvPr/>
        </p:nvSpPr>
        <p:spPr>
          <a:xfrm>
            <a:off x="5531625" y="3048319"/>
            <a:ext cx="1588993" cy="1214441"/>
          </a:xfrm>
          <a:prstGeom prst="rect">
            <a:avLst/>
          </a:prstGeom>
        </p:spPr>
        <p:txBody>
          <a:bodyPr vert="horz" wrap="square" lIns="34297" tIns="17148" rIns="34297" bIns="17148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1087636" rtl="0" eaLnBrk="1" fontAlgn="auto" latinLnBrk="0" hangingPunct="1">
              <a:lnSpc>
                <a:spcPts val="1313"/>
              </a:lnSpc>
              <a:spcBef>
                <a:spcPts val="0"/>
              </a:spcBef>
              <a:spcAft>
                <a:spcPts val="67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Поставка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 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B2color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171450" marR="0" lvl="0" indent="-171450" algn="l" defTabSz="1087636" rtl="0" eaLnBrk="1" fontAlgn="auto" latinLnBrk="0" hangingPunct="1">
              <a:lnSpc>
                <a:spcPts val="1313"/>
              </a:lnSpc>
              <a:spcBef>
                <a:spcPts val="0"/>
              </a:spcBef>
              <a:spcAft>
                <a:spcPts val="67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1" dirty="0" smtClean="0">
                <a:solidFill>
                  <a:srgbClr val="E7E6E6">
                    <a:lumMod val="10000"/>
                  </a:srgbClr>
                </a:solidFill>
                <a:latin typeface="Trebuchet MS" panose="020B0603020202020204" pitchFamily="34" charset="0"/>
              </a:rPr>
              <a:t>Поставка пигментов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171450" marR="0" lvl="0" indent="-171450" algn="l" defTabSz="1087636" rtl="0" eaLnBrk="1" fontAlgn="auto" latinLnBrk="0" hangingPunct="1">
              <a:lnSpc>
                <a:spcPts val="1313"/>
              </a:lnSpc>
              <a:spcBef>
                <a:spcPts val="0"/>
              </a:spcBef>
              <a:spcAft>
                <a:spcPts val="67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Консультация производителя и подрядчика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EE94DC42-9D7F-BA4F-AB3E-80B3CDB403C7}"/>
              </a:ext>
            </a:extLst>
          </p:cNvPr>
          <p:cNvSpPr txBox="1">
            <a:spLocks/>
          </p:cNvSpPr>
          <p:nvPr/>
        </p:nvSpPr>
        <p:spPr>
          <a:xfrm>
            <a:off x="7142697" y="3195454"/>
            <a:ext cx="1971397" cy="1381153"/>
          </a:xfrm>
          <a:prstGeom prst="rect">
            <a:avLst/>
          </a:prstGeom>
        </p:spPr>
        <p:txBody>
          <a:bodyPr vert="horz" wrap="square" lIns="34297" tIns="17148" rIns="34297" bIns="17148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1087636" rtl="0" eaLnBrk="1" fontAlgn="auto" latinLnBrk="0" hangingPunct="1">
              <a:lnSpc>
                <a:spcPts val="1313"/>
              </a:lnSpc>
              <a:spcBef>
                <a:spcPts val="0"/>
              </a:spcBef>
              <a:spcAft>
                <a:spcPts val="67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1" noProof="0" dirty="0" smtClean="0">
                <a:solidFill>
                  <a:srgbClr val="E7E6E6">
                    <a:lumMod val="10000"/>
                  </a:srgbClr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Консультация в процессе производства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marL="171450" marR="0" lvl="0" indent="-171450" algn="l" defTabSz="1087636" rtl="0" eaLnBrk="1" fontAlgn="auto" latinLnBrk="0" hangingPunct="1">
              <a:lnSpc>
                <a:spcPts val="1313"/>
              </a:lnSpc>
              <a:spcBef>
                <a:spcPts val="0"/>
              </a:spcBef>
              <a:spcAft>
                <a:spcPts val="67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1" dirty="0" smtClean="0">
                <a:solidFill>
                  <a:srgbClr val="E7E6E6">
                    <a:lumMod val="10000"/>
                  </a:srgbClr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Консультация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в процессе укладки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marL="171450" marR="0" lvl="0" indent="-171450" algn="l" defTabSz="1087636" rtl="0" eaLnBrk="1" fontAlgn="auto" latinLnBrk="0" hangingPunct="1">
              <a:lnSpc>
                <a:spcPts val="1313"/>
              </a:lnSpc>
              <a:spcBef>
                <a:spcPts val="0"/>
              </a:spcBef>
              <a:spcAft>
                <a:spcPts val="67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Консультация по эксплуатации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AE9FB747-DE38-CD4B-AD9F-9A9FB43F0769}"/>
              </a:ext>
            </a:extLst>
          </p:cNvPr>
          <p:cNvSpPr txBox="1">
            <a:spLocks/>
          </p:cNvSpPr>
          <p:nvPr/>
        </p:nvSpPr>
        <p:spPr>
          <a:xfrm>
            <a:off x="2257798" y="3048092"/>
            <a:ext cx="1705872" cy="1727402"/>
          </a:xfrm>
          <a:prstGeom prst="rect">
            <a:avLst/>
          </a:prstGeom>
        </p:spPr>
        <p:txBody>
          <a:bodyPr vert="horz" wrap="square" lIns="34297" tIns="17148" rIns="34297" bIns="17148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1087636" rtl="0" eaLnBrk="1" fontAlgn="auto" latinLnBrk="0" hangingPunct="1">
              <a:lnSpc>
                <a:spcPts val="1313"/>
              </a:lnSpc>
              <a:spcBef>
                <a:spcPts val="0"/>
              </a:spcBef>
              <a:spcAft>
                <a:spcPts val="67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Формирование КП</a:t>
            </a:r>
          </a:p>
          <a:p>
            <a:pPr marL="171450" marR="0" lvl="0" indent="-171450" algn="l" defTabSz="1087636" rtl="0" eaLnBrk="1" fontAlgn="auto" latinLnBrk="0" hangingPunct="1">
              <a:lnSpc>
                <a:spcPts val="1313"/>
              </a:lnSpc>
              <a:spcBef>
                <a:spcPts val="0"/>
              </a:spcBef>
              <a:spcAft>
                <a:spcPts val="67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Поставщики пигментов</a:t>
            </a:r>
          </a:p>
          <a:p>
            <a:pPr marL="171450" marR="0" lvl="0" indent="-171450" algn="l" defTabSz="1087636" rtl="0" eaLnBrk="1" fontAlgn="auto" latinLnBrk="0" hangingPunct="1">
              <a:lnSpc>
                <a:spcPts val="1313"/>
              </a:lnSpc>
              <a:spcBef>
                <a:spcPts val="0"/>
              </a:spcBef>
              <a:spcAft>
                <a:spcPts val="67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1" dirty="0" smtClean="0">
                <a:solidFill>
                  <a:srgbClr val="E7E6E6">
                    <a:lumMod val="10000"/>
                  </a:srgbClr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Консультация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по подбору состава</a:t>
            </a:r>
          </a:p>
          <a:p>
            <a:pPr marL="171450" marR="0" lvl="0" indent="-171450" algn="l" defTabSz="1087636" rtl="0" eaLnBrk="1" fontAlgn="auto" latinLnBrk="0" hangingPunct="1">
              <a:lnSpc>
                <a:spcPts val="1313"/>
              </a:lnSpc>
              <a:spcBef>
                <a:spcPts val="0"/>
              </a:spcBef>
              <a:spcAft>
                <a:spcPts val="67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Подбор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смеси в лаборатории АБЗ-1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marL="0" marR="0" lvl="0" indent="0" algn="ctr" defTabSz="1087636" rtl="0" eaLnBrk="1" fontAlgn="auto" latinLnBrk="0" hangingPunct="1">
              <a:lnSpc>
                <a:spcPts val="1313"/>
              </a:lnSpc>
              <a:spcBef>
                <a:spcPts val="0"/>
              </a:spcBef>
              <a:spcAft>
                <a:spcPts val="675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9" name="Freeform 43">
            <a:extLst>
              <a:ext uri="{FF2B5EF4-FFF2-40B4-BE49-F238E27FC236}">
                <a16:creationId xmlns:a16="http://schemas.microsoft.com/office/drawing/2014/main" id="{FF640BAF-0E3A-9F4D-A042-9FE6C6BD8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9994" y="1522623"/>
            <a:ext cx="486960" cy="356095"/>
          </a:xfrm>
          <a:custGeom>
            <a:avLst/>
            <a:gdLst>
              <a:gd name="connsiteX0" fmla="*/ 573956 w 901340"/>
              <a:gd name="connsiteY0" fmla="*/ 561975 h 674329"/>
              <a:gd name="connsiteX1" fmla="*/ 901340 w 901340"/>
              <a:gd name="connsiteY1" fmla="*/ 561975 h 674329"/>
              <a:gd name="connsiteX2" fmla="*/ 901340 w 901340"/>
              <a:gd name="connsiteY2" fmla="*/ 674329 h 674329"/>
              <a:gd name="connsiteX3" fmla="*/ 468313 w 901340"/>
              <a:gd name="connsiteY3" fmla="*/ 674329 h 674329"/>
              <a:gd name="connsiteX4" fmla="*/ 573956 w 901340"/>
              <a:gd name="connsiteY4" fmla="*/ 561975 h 674329"/>
              <a:gd name="connsiteX5" fmla="*/ 616811 w 901340"/>
              <a:gd name="connsiteY5" fmla="*/ 420688 h 674329"/>
              <a:gd name="connsiteX6" fmla="*/ 842604 w 901340"/>
              <a:gd name="connsiteY6" fmla="*/ 420688 h 674329"/>
              <a:gd name="connsiteX7" fmla="*/ 842604 w 901340"/>
              <a:gd name="connsiteY7" fmla="*/ 533040 h 674329"/>
              <a:gd name="connsiteX8" fmla="*/ 587375 w 901340"/>
              <a:gd name="connsiteY8" fmla="*/ 533040 h 674329"/>
              <a:gd name="connsiteX9" fmla="*/ 616811 w 901340"/>
              <a:gd name="connsiteY9" fmla="*/ 420688 h 674329"/>
              <a:gd name="connsiteX10" fmla="*/ 600075 w 901340"/>
              <a:gd name="connsiteY10" fmla="*/ 280988 h 674329"/>
              <a:gd name="connsiteX11" fmla="*/ 901339 w 901340"/>
              <a:gd name="connsiteY11" fmla="*/ 280988 h 674329"/>
              <a:gd name="connsiteX12" fmla="*/ 901339 w 901340"/>
              <a:gd name="connsiteY12" fmla="*/ 393341 h 674329"/>
              <a:gd name="connsiteX13" fmla="*/ 619919 w 901340"/>
              <a:gd name="connsiteY13" fmla="*/ 393341 h 674329"/>
              <a:gd name="connsiteX14" fmla="*/ 600075 w 901340"/>
              <a:gd name="connsiteY14" fmla="*/ 280988 h 674329"/>
              <a:gd name="connsiteX15" fmla="*/ 196799 w 901340"/>
              <a:gd name="connsiteY15" fmla="*/ 280982 h 674329"/>
              <a:gd name="connsiteX16" fmla="*/ 196799 w 901340"/>
              <a:gd name="connsiteY16" fmla="*/ 337072 h 674329"/>
              <a:gd name="connsiteX17" fmla="*/ 252925 w 901340"/>
              <a:gd name="connsiteY17" fmla="*/ 337072 h 674329"/>
              <a:gd name="connsiteX18" fmla="*/ 252925 w 901340"/>
              <a:gd name="connsiteY18" fmla="*/ 449611 h 674329"/>
              <a:gd name="connsiteX19" fmla="*/ 196799 w 901340"/>
              <a:gd name="connsiteY19" fmla="*/ 449611 h 674329"/>
              <a:gd name="connsiteX20" fmla="*/ 196799 w 901340"/>
              <a:gd name="connsiteY20" fmla="*/ 505700 h 674329"/>
              <a:gd name="connsiteX21" fmla="*/ 365176 w 901340"/>
              <a:gd name="connsiteY21" fmla="*/ 505700 h 674329"/>
              <a:gd name="connsiteX22" fmla="*/ 365176 w 901340"/>
              <a:gd name="connsiteY22" fmla="*/ 449611 h 674329"/>
              <a:gd name="connsiteX23" fmla="*/ 309051 w 901340"/>
              <a:gd name="connsiteY23" fmla="*/ 449611 h 674329"/>
              <a:gd name="connsiteX24" fmla="*/ 309051 w 901340"/>
              <a:gd name="connsiteY24" fmla="*/ 280982 h 674329"/>
              <a:gd name="connsiteX25" fmla="*/ 503238 w 901340"/>
              <a:gd name="connsiteY25" fmla="*/ 139700 h 674329"/>
              <a:gd name="connsiteX26" fmla="*/ 787040 w 901340"/>
              <a:gd name="connsiteY26" fmla="*/ 139700 h 674329"/>
              <a:gd name="connsiteX27" fmla="*/ 787040 w 901340"/>
              <a:gd name="connsiteY27" fmla="*/ 252053 h 674329"/>
              <a:gd name="connsiteX28" fmla="*/ 587154 w 901340"/>
              <a:gd name="connsiteY28" fmla="*/ 252053 h 674329"/>
              <a:gd name="connsiteX29" fmla="*/ 503238 w 901340"/>
              <a:gd name="connsiteY29" fmla="*/ 139700 h 674329"/>
              <a:gd name="connsiteX30" fmla="*/ 280988 w 901340"/>
              <a:gd name="connsiteY30" fmla="*/ 112713 h 674329"/>
              <a:gd name="connsiteX31" fmla="*/ 561615 w 901340"/>
              <a:gd name="connsiteY31" fmla="*/ 393521 h 674329"/>
              <a:gd name="connsiteX32" fmla="*/ 280988 w 901340"/>
              <a:gd name="connsiteY32" fmla="*/ 674329 h 674329"/>
              <a:gd name="connsiteX33" fmla="*/ 0 w 901340"/>
              <a:gd name="connsiteY33" fmla="*/ 393521 h 674329"/>
              <a:gd name="connsiteX34" fmla="*/ 280988 w 901340"/>
              <a:gd name="connsiteY34" fmla="*/ 112713 h 674329"/>
              <a:gd name="connsiteX35" fmla="*/ 282575 w 901340"/>
              <a:gd name="connsiteY35" fmla="*/ 0 h 674329"/>
              <a:gd name="connsiteX36" fmla="*/ 844190 w 901340"/>
              <a:gd name="connsiteY36" fmla="*/ 0 h 674329"/>
              <a:gd name="connsiteX37" fmla="*/ 844190 w 901340"/>
              <a:gd name="connsiteY37" fmla="*/ 112353 h 674329"/>
              <a:gd name="connsiteX38" fmla="*/ 468221 w 901340"/>
              <a:gd name="connsiteY38" fmla="*/ 112353 h 674329"/>
              <a:gd name="connsiteX39" fmla="*/ 282575 w 901340"/>
              <a:gd name="connsiteY39" fmla="*/ 55816 h 67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1340" h="674329">
                <a:moveTo>
                  <a:pt x="573956" y="561975"/>
                </a:moveTo>
                <a:lnTo>
                  <a:pt x="901340" y="561975"/>
                </a:lnTo>
                <a:lnTo>
                  <a:pt x="901340" y="674329"/>
                </a:lnTo>
                <a:lnTo>
                  <a:pt x="468313" y="674329"/>
                </a:lnTo>
                <a:cubicBezTo>
                  <a:pt x="511940" y="645613"/>
                  <a:pt x="547996" y="607204"/>
                  <a:pt x="573956" y="561975"/>
                </a:cubicBezTo>
                <a:close/>
                <a:moveTo>
                  <a:pt x="616811" y="420688"/>
                </a:moveTo>
                <a:lnTo>
                  <a:pt x="842604" y="420688"/>
                </a:lnTo>
                <a:lnTo>
                  <a:pt x="842604" y="533040"/>
                </a:lnTo>
                <a:lnTo>
                  <a:pt x="587375" y="533040"/>
                </a:lnTo>
                <a:cubicBezTo>
                  <a:pt x="603529" y="498470"/>
                  <a:pt x="613580" y="460660"/>
                  <a:pt x="616811" y="420688"/>
                </a:cubicBezTo>
                <a:close/>
                <a:moveTo>
                  <a:pt x="600075" y="280988"/>
                </a:moveTo>
                <a:lnTo>
                  <a:pt x="901339" y="280988"/>
                </a:lnTo>
                <a:lnTo>
                  <a:pt x="901339" y="393341"/>
                </a:lnTo>
                <a:lnTo>
                  <a:pt x="619919" y="393341"/>
                </a:lnTo>
                <a:cubicBezTo>
                  <a:pt x="619919" y="353856"/>
                  <a:pt x="612703" y="316166"/>
                  <a:pt x="600075" y="280988"/>
                </a:cubicBezTo>
                <a:close/>
                <a:moveTo>
                  <a:pt x="196799" y="280982"/>
                </a:moveTo>
                <a:lnTo>
                  <a:pt x="196799" y="337072"/>
                </a:lnTo>
                <a:lnTo>
                  <a:pt x="252925" y="337072"/>
                </a:lnTo>
                <a:lnTo>
                  <a:pt x="252925" y="449611"/>
                </a:lnTo>
                <a:lnTo>
                  <a:pt x="196799" y="449611"/>
                </a:lnTo>
                <a:lnTo>
                  <a:pt x="196799" y="505700"/>
                </a:lnTo>
                <a:lnTo>
                  <a:pt x="365176" y="505700"/>
                </a:lnTo>
                <a:lnTo>
                  <a:pt x="365176" y="449611"/>
                </a:lnTo>
                <a:lnTo>
                  <a:pt x="309051" y="449611"/>
                </a:lnTo>
                <a:lnTo>
                  <a:pt x="309051" y="280982"/>
                </a:lnTo>
                <a:close/>
                <a:moveTo>
                  <a:pt x="503238" y="139700"/>
                </a:moveTo>
                <a:lnTo>
                  <a:pt x="787040" y="139700"/>
                </a:lnTo>
                <a:lnTo>
                  <a:pt x="787040" y="252053"/>
                </a:lnTo>
                <a:lnTo>
                  <a:pt x="587154" y="252053"/>
                </a:lnTo>
                <a:cubicBezTo>
                  <a:pt x="567346" y="208840"/>
                  <a:pt x="538894" y="170669"/>
                  <a:pt x="503238" y="139700"/>
                </a:cubicBezTo>
                <a:close/>
                <a:moveTo>
                  <a:pt x="280988" y="112713"/>
                </a:moveTo>
                <a:cubicBezTo>
                  <a:pt x="436053" y="112713"/>
                  <a:pt x="561615" y="238555"/>
                  <a:pt x="561615" y="393521"/>
                </a:cubicBezTo>
                <a:cubicBezTo>
                  <a:pt x="561615" y="548487"/>
                  <a:pt x="436053" y="674329"/>
                  <a:pt x="280988" y="674329"/>
                </a:cubicBezTo>
                <a:cubicBezTo>
                  <a:pt x="125923" y="674329"/>
                  <a:pt x="0" y="548487"/>
                  <a:pt x="0" y="393521"/>
                </a:cubicBezTo>
                <a:cubicBezTo>
                  <a:pt x="0" y="238555"/>
                  <a:pt x="125923" y="112713"/>
                  <a:pt x="280988" y="112713"/>
                </a:cubicBezTo>
                <a:close/>
                <a:moveTo>
                  <a:pt x="282575" y="0"/>
                </a:moveTo>
                <a:lnTo>
                  <a:pt x="844190" y="0"/>
                </a:lnTo>
                <a:lnTo>
                  <a:pt x="844190" y="112353"/>
                </a:lnTo>
                <a:lnTo>
                  <a:pt x="468221" y="112353"/>
                </a:lnTo>
                <a:cubicBezTo>
                  <a:pt x="415694" y="76702"/>
                  <a:pt x="351293" y="55816"/>
                  <a:pt x="282575" y="558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DADF85-076A-DF4B-8B75-10297F4A4C6F}"/>
              </a:ext>
            </a:extLst>
          </p:cNvPr>
          <p:cNvSpPr txBox="1"/>
          <p:nvPr/>
        </p:nvSpPr>
        <p:spPr>
          <a:xfrm>
            <a:off x="2770454" y="1971916"/>
            <a:ext cx="133997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FFFF"/>
                </a:solidFill>
                <a:latin typeface="Trebuchet MS" panose="020B0603020202020204" pitchFamily="34" charset="0"/>
                <a:cs typeface="Poppins" pitchFamily="2" charset="77"/>
              </a:rPr>
              <a:t>Калькуляция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Poppins" pitchFamily="2" charset="77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509" y="1327554"/>
            <a:ext cx="469433" cy="4694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45" y="1437222"/>
            <a:ext cx="536844" cy="536844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420076" y="2703580"/>
            <a:ext cx="0" cy="173886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131657" y="2691241"/>
            <a:ext cx="11040" cy="1892564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230015" y="2780928"/>
            <a:ext cx="27783" cy="2736304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454" y="28417"/>
            <a:ext cx="1749718" cy="10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3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0B6A-400C-450F-9E03-D5BF3A74DE97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5333139" cy="40608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32" y="919162"/>
            <a:ext cx="3275856" cy="2183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632" y="3212976"/>
            <a:ext cx="3296183" cy="2188654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078" y="294358"/>
            <a:ext cx="8208424" cy="6480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/>
              </a:rPr>
              <a:t>Сессия производителей инновационной продукции в сфере ЖКХ – мониторинг и благоустройство объектов городской инфраструктуры. Москва</a:t>
            </a:r>
            <a:endParaRPr lang="ru-RU" dirty="0"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2322" y="5641605"/>
            <a:ext cx="57560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rebuchet MS" panose="020B0603020202020204" pitchFamily="34" charset="0"/>
                <a:cs typeface="Tahoma" pitchFamily="34" charset="0"/>
              </a:rPr>
              <a:t>По итогам сессии производителей продукция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rebuchet MS" panose="020B0603020202020204" pitchFamily="34" charset="0"/>
                <a:cs typeface="Tahoma" pitchFamily="34" charset="0"/>
              </a:rPr>
              <a:t>                     рекомендована к внесению в </a:t>
            </a:r>
            <a:r>
              <a:rPr lang="ru-RU" dirty="0">
                <a:solidFill>
                  <a:prstClr val="black"/>
                </a:solidFill>
                <a:latin typeface="Trebuchet MS" panose="020B0603020202020204" pitchFamily="34" charset="0"/>
                <a:cs typeface="Tahoma" pitchFamily="34" charset="0"/>
              </a:rPr>
              <a:t>п</a:t>
            </a:r>
            <a:r>
              <a:rPr lang="ru-RU" dirty="0" smtClean="0">
                <a:solidFill>
                  <a:prstClr val="black"/>
                </a:solidFill>
                <a:latin typeface="Trebuchet MS" panose="020B0603020202020204" pitchFamily="34" charset="0"/>
                <a:cs typeface="Tahoma" pitchFamily="34" charset="0"/>
              </a:rPr>
              <a:t>еречень</a:t>
            </a:r>
            <a:r>
              <a:rPr lang="en-US" dirty="0" smtClean="0">
                <a:solidFill>
                  <a:prstClr val="black"/>
                </a:solidFill>
                <a:latin typeface="Trebuchet MS" panose="020B0603020202020204" pitchFamily="34" charset="0"/>
                <a:cs typeface="Tahoma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rebuchet MS" panose="020B0603020202020204" pitchFamily="34" charset="0"/>
                <a:cs typeface="Tahoma" pitchFamily="34" charset="0"/>
              </a:rPr>
              <a:t>инновационной </a:t>
            </a:r>
            <a:r>
              <a:rPr lang="ru-RU" dirty="0">
                <a:solidFill>
                  <a:prstClr val="black"/>
                </a:solidFill>
                <a:latin typeface="Trebuchet MS" panose="020B0603020202020204" pitchFamily="34" charset="0"/>
                <a:cs typeface="Tahoma" pitchFamily="34" charset="0"/>
              </a:rPr>
              <a:t>в</a:t>
            </a:r>
            <a:r>
              <a:rPr lang="ru-RU" dirty="0" smtClean="0">
                <a:solidFill>
                  <a:prstClr val="black"/>
                </a:solidFill>
                <a:latin typeface="Trebuchet MS" panose="020B0603020202020204" pitchFamily="34" charset="0"/>
                <a:cs typeface="Tahoma" pitchFamily="34" charset="0"/>
              </a:rPr>
              <a:t>ысокотехнологичной продукции.</a:t>
            </a:r>
            <a:endParaRPr lang="ru-RU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4" y="5641605"/>
            <a:ext cx="1300123" cy="87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7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40353"/>
            <a:ext cx="8748464" cy="1124744"/>
          </a:xfrm>
        </p:spPr>
        <p:txBody>
          <a:bodyPr>
            <a:noAutofit/>
          </a:bodyPr>
          <a:lstStyle/>
          <a:p>
            <a:r>
              <a:rPr lang="ru-RU" dirty="0" smtClean="0">
                <a:effectLst/>
              </a:rPr>
              <a:t>Победители в конкурсе « Инноваций в строительстве» выставка «Интерстройэкспо» апрель 2015 год</a:t>
            </a:r>
            <a:endParaRPr lang="ru-RU" dirty="0">
              <a:effectLst/>
            </a:endParaRPr>
          </a:p>
        </p:txBody>
      </p:sp>
      <p:pic>
        <p:nvPicPr>
          <p:cNvPr id="12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212" y="1484784"/>
            <a:ext cx="7848872" cy="531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iamond 3">
            <a:extLst>
              <a:ext uri="{FF2B5EF4-FFF2-40B4-BE49-F238E27FC236}">
                <a16:creationId xmlns:a16="http://schemas.microsoft.com/office/drawing/2014/main" id="{4DFC54DF-9255-664D-B427-30148CEA157D}"/>
              </a:ext>
            </a:extLst>
          </p:cNvPr>
          <p:cNvSpPr/>
          <p:nvPr/>
        </p:nvSpPr>
        <p:spPr>
          <a:xfrm>
            <a:off x="4438146" y="3318915"/>
            <a:ext cx="267709" cy="220171"/>
          </a:xfrm>
          <a:prstGeom prst="diamond">
            <a:avLst/>
          </a:prstGeom>
          <a:solidFill>
            <a:srgbClr val="FBB55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96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32656"/>
            <a:ext cx="6372200" cy="652344"/>
          </a:xfrm>
        </p:spPr>
        <p:txBody>
          <a:bodyPr>
            <a:noAutofit/>
          </a:bodyPr>
          <a:lstStyle/>
          <a:p>
            <a:r>
              <a:rPr lang="ru-RU" dirty="0" smtClean="0">
                <a:effectLst/>
              </a:rPr>
              <a:t>Выставка «Дорога 2018», Казань</a:t>
            </a:r>
            <a:endParaRPr lang="ru-RU" dirty="0"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07016"/>
            <a:ext cx="3816424" cy="2718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85000"/>
            <a:ext cx="3816424" cy="30705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6" y="1052736"/>
            <a:ext cx="4971391" cy="512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9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359" y="5356141"/>
            <a:ext cx="8748464" cy="14971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accent2"/>
                </a:solidFill>
                <a:effectLst/>
              </a:rPr>
              <a:t>Тротуар около детского ортопедического института им. </a:t>
            </a:r>
            <a:r>
              <a:rPr lang="ru-RU" sz="1600" b="1" dirty="0" err="1">
                <a:solidFill>
                  <a:schemeClr val="accent2"/>
                </a:solidFill>
                <a:effectLst/>
              </a:rPr>
              <a:t>Турнера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СПб, г. Пушкин, ул. Парковая, д. 64-68</a:t>
            </a:r>
            <a:r>
              <a:rPr lang="ru-RU" sz="1600" dirty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Покрытие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из 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>песчаной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плотной асфальтобетонной 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>смеси</a:t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endParaRPr lang="ru-RU" sz="1600" dirty="0">
              <a:solidFill>
                <a:schemeClr val="accent2"/>
              </a:solidFill>
              <a:effectLst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5157192"/>
            <a:ext cx="8515350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59" y="503844"/>
            <a:ext cx="4320479" cy="449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838" y="503843"/>
            <a:ext cx="4198887" cy="44973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8926" y="467601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2014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4048" y="467601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2020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1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6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6" y="23732"/>
            <a:ext cx="8496994" cy="508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7504" y="5330786"/>
            <a:ext cx="8049804" cy="14971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accent2"/>
                </a:solidFill>
                <a:effectLst/>
              </a:rPr>
              <a:t>Вертолетная площадка  ООО "СЗРЦ </a:t>
            </a:r>
            <a:r>
              <a:rPr lang="ru-RU" sz="1600" b="1" dirty="0" smtClean="0">
                <a:solidFill>
                  <a:schemeClr val="accent2"/>
                </a:solidFill>
                <a:effectLst/>
              </a:rPr>
              <a:t>Концерна </a:t>
            </a:r>
            <a:r>
              <a:rPr lang="ru-RU" sz="1600" b="1" dirty="0">
                <a:solidFill>
                  <a:schemeClr val="accent2"/>
                </a:solidFill>
                <a:effectLst/>
              </a:rPr>
              <a:t>ПВО «Алмаз-Антей»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СПб,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проспект Обуховской Обороны</a:t>
            </a:r>
            <a:br>
              <a:rPr lang="ru-RU" sz="1600" dirty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Покрытие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из мелкозернистой плотной асфальтобетонной 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>смеси</a:t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2015</a:t>
            </a:r>
            <a:endParaRPr lang="ru-RU" sz="1600" dirty="0">
              <a:solidFill>
                <a:schemeClr val="accent2"/>
              </a:solidFill>
              <a:effectLst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8356" y="5229200"/>
            <a:ext cx="8387208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08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4624"/>
            <a:ext cx="8496622" cy="500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5261443"/>
            <a:ext cx="8335350" cy="14971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2"/>
                </a:solidFill>
                <a:effectLst/>
              </a:rPr>
              <a:t>Сквер в честь присоединения Крыма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СПб, ул. Авиаконструкторов, д. 18</a:t>
            </a:r>
            <a:r>
              <a:rPr lang="ru-RU" sz="1600" dirty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Покрытие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из мелкозернистой плотной асфальтобетонной 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>смеси</a:t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2015</a:t>
            </a:r>
            <a:endParaRPr lang="ru-RU" sz="1600" dirty="0">
              <a:solidFill>
                <a:schemeClr val="accent2"/>
              </a:solidFill>
              <a:effectLst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5157192"/>
            <a:ext cx="8515350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2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5261443"/>
            <a:ext cx="8335350" cy="14971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2"/>
                </a:solidFill>
                <a:effectLst/>
              </a:rPr>
              <a:t>Технический проезд вокруг магазина </a:t>
            </a:r>
            <a:r>
              <a:rPr lang="ru-RU" sz="1600" b="1" dirty="0" err="1" smtClean="0">
                <a:solidFill>
                  <a:schemeClr val="accent2"/>
                </a:solidFill>
                <a:effectLst/>
              </a:rPr>
              <a:t>Юлмарт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СПб, </a:t>
            </a:r>
            <a:r>
              <a:rPr lang="ru-RU" sz="1600" dirty="0" err="1" smtClean="0">
                <a:solidFill>
                  <a:schemeClr val="accent2"/>
                </a:solidFill>
                <a:effectLst/>
              </a:rPr>
              <a:t>Пулковское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> шоссе</a:t>
            </a:r>
            <a:r>
              <a:rPr lang="ru-RU" sz="1600" dirty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Покрытие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из мелкозернистой плотной асфальтобетонной 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>смеси</a:t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2015</a:t>
            </a:r>
            <a:endParaRPr lang="ru-RU" sz="1600" dirty="0">
              <a:solidFill>
                <a:schemeClr val="accent2"/>
              </a:solidFill>
              <a:effectLst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5157192"/>
            <a:ext cx="8515350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Объект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444"/>
            <a:ext cx="8496944" cy="509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261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5369537"/>
            <a:ext cx="8335350" cy="14971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2"/>
                </a:solidFill>
                <a:effectLst/>
              </a:rPr>
              <a:t>Пешеходная и вело зона «Яхтенный мост»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СПб, Яхтенный мост</a:t>
            </a:r>
            <a:r>
              <a:rPr lang="ru-RU" sz="1600" dirty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Покрытие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из 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>ЩМА 15 и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песчаной плотной асфальтобетонной смеси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2017</a:t>
            </a:r>
            <a:endParaRPr lang="ru-RU" sz="1600" dirty="0">
              <a:solidFill>
                <a:schemeClr val="accent2"/>
              </a:solidFill>
              <a:effectLst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5301208"/>
            <a:ext cx="8515350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460432" cy="2810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17" y="2845476"/>
            <a:ext cx="4309615" cy="23466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5476"/>
            <a:ext cx="4126071" cy="23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0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/>
              </a:rPr>
              <a:t>ГК АБЗ-1 направление деятельности</a:t>
            </a:r>
            <a:endParaRPr lang="ru-RU" dirty="0">
              <a:effectLst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0B6A-400C-450F-9E03-D5BF3A74DE97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32" name="Рисунок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1589786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32" descr="C:\Users\yshvilih\Desktop\Отобрано\Высший сорт\Пуск АБ_завода_июль 2014 TSB_48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786" y="2348880"/>
            <a:ext cx="1642784" cy="18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517" y="2014469"/>
            <a:ext cx="2595186" cy="193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Рисунок 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003" y="1772816"/>
            <a:ext cx="2660080" cy="182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3972" y="1307939"/>
            <a:ext cx="3159190" cy="1042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0" cap="none" spc="0">
                <a:ln w="0"/>
                <a:solidFill>
                  <a:srgbClr val="F67711"/>
                </a:solidFill>
                <a:effectLst/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/>
              <a:t>1932 г</a:t>
            </a:r>
          </a:p>
          <a:p>
            <a:pPr algn="ctr"/>
            <a:r>
              <a:rPr lang="ru-RU" sz="1800" dirty="0" smtClean="0"/>
              <a:t>Производство </a:t>
            </a:r>
            <a:r>
              <a:rPr lang="ru-RU" sz="1800" dirty="0"/>
              <a:t>дорожно-строительных материалов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95878" y="1052645"/>
            <a:ext cx="3159190" cy="906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b="0" cap="none" spc="0">
                <a:ln w="0"/>
                <a:solidFill>
                  <a:srgbClr val="F67711"/>
                </a:solidFill>
                <a:effectLst/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/>
              <a:t>2000 г</a:t>
            </a:r>
          </a:p>
          <a:p>
            <a:pPr algn="ctr"/>
            <a:r>
              <a:rPr lang="ru-RU" dirty="0" smtClean="0"/>
              <a:t>Субподряд </a:t>
            </a:r>
            <a:r>
              <a:rPr lang="ru-RU" dirty="0"/>
              <a:t>на дорожно-строительные работы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868144" y="622665"/>
            <a:ext cx="3164494" cy="1104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b="0" cap="none" spc="0">
                <a:ln w="0"/>
                <a:solidFill>
                  <a:srgbClr val="F67711"/>
                </a:solidFill>
                <a:effectLst/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2007 г </a:t>
            </a:r>
          </a:p>
          <a:p>
            <a:r>
              <a:rPr lang="ru-RU" dirty="0" smtClean="0"/>
              <a:t>Генподряд </a:t>
            </a:r>
            <a:r>
              <a:rPr lang="ru-RU" dirty="0"/>
              <a:t>на объекты транспортной инфраструктуры</a:t>
            </a: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77260" y="1307113"/>
            <a:ext cx="0" cy="936103"/>
          </a:xfrm>
          <a:prstGeom prst="line">
            <a:avLst/>
          </a:prstGeom>
          <a:ln w="38100">
            <a:solidFill>
              <a:srgbClr val="FA9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3362964" y="1016233"/>
            <a:ext cx="0" cy="936103"/>
          </a:xfrm>
          <a:prstGeom prst="line">
            <a:avLst/>
          </a:prstGeom>
          <a:ln w="38100">
            <a:solidFill>
              <a:srgbClr val="FA9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6123003" y="776036"/>
            <a:ext cx="0" cy="936103"/>
          </a:xfrm>
          <a:prstGeom prst="line">
            <a:avLst/>
          </a:prstGeom>
          <a:ln w="38100">
            <a:solidFill>
              <a:srgbClr val="FA9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Блок-схема: узел 48"/>
          <p:cNvSpPr/>
          <p:nvPr/>
        </p:nvSpPr>
        <p:spPr>
          <a:xfrm>
            <a:off x="283763" y="4454806"/>
            <a:ext cx="645072" cy="593467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Блок-схема: узел 49"/>
          <p:cNvSpPr/>
          <p:nvPr/>
        </p:nvSpPr>
        <p:spPr>
          <a:xfrm>
            <a:off x="297346" y="5121157"/>
            <a:ext cx="650485" cy="605628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Блок-схема: узел 50"/>
          <p:cNvSpPr/>
          <p:nvPr/>
        </p:nvSpPr>
        <p:spPr>
          <a:xfrm>
            <a:off x="281464" y="5877868"/>
            <a:ext cx="637993" cy="613056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14" y="4492953"/>
            <a:ext cx="469570" cy="46957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954238" y="4259438"/>
            <a:ext cx="7706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ru-RU" b="1" dirty="0">
                <a:solidFill>
                  <a:schemeClr val="accent2"/>
                </a:solidFill>
                <a:latin typeface="Trebuchet MS" panose="020B0603020202020204" pitchFamily="34" charset="0"/>
              </a:rPr>
              <a:t>Производство д</a:t>
            </a:r>
            <a:r>
              <a:rPr lang="ru-RU" b="1" dirty="0" smtClean="0">
                <a:solidFill>
                  <a:schemeClr val="accent2"/>
                </a:solidFill>
                <a:latin typeface="Trebuchet MS" panose="020B0603020202020204" pitchFamily="34" charset="0"/>
              </a:rPr>
              <a:t>орожно-строительных материалов</a:t>
            </a:r>
            <a:endParaRPr lang="ru-RU" b="1" dirty="0">
              <a:solidFill>
                <a:schemeClr val="accent2"/>
              </a:solidFill>
              <a:latin typeface="Trebuchet MS" panose="020B0603020202020204" pitchFamily="34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16" y="5950752"/>
            <a:ext cx="467288" cy="467288"/>
          </a:xfrm>
          <a:prstGeom prst="rect">
            <a:avLst/>
          </a:prstGeom>
          <a:noFill/>
        </p:spPr>
      </p:pic>
      <p:sp>
        <p:nvSpPr>
          <p:cNvPr id="57" name="TextBox 56"/>
          <p:cNvSpPr txBox="1"/>
          <p:nvPr/>
        </p:nvSpPr>
        <p:spPr>
          <a:xfrm>
            <a:off x="978160" y="5643418"/>
            <a:ext cx="723929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2"/>
                </a:solidFill>
                <a:latin typeface="Trebuchet MS" panose="020B0603020202020204" pitchFamily="34" charset="0"/>
              </a:rPr>
              <a:t>Лаборатория: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accent2"/>
                </a:solidFill>
                <a:latin typeface="Trebuchet MS" panose="020B0603020202020204" pitchFamily="34" charset="0"/>
              </a:rPr>
              <a:t>Входной, приемосдаточный, периодический, операционный контроль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accent2"/>
                </a:solidFill>
                <a:latin typeface="Trebuchet MS" panose="020B0603020202020204" pitchFamily="34" charset="0"/>
              </a:rPr>
              <a:t>Научно-исследовательская деятельность - НИЦ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49" y="5176278"/>
            <a:ext cx="441359" cy="44135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09462" y="4890915"/>
            <a:ext cx="72392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ru-RU" b="1" dirty="0" smtClean="0">
                <a:solidFill>
                  <a:schemeClr val="accent2"/>
                </a:solidFill>
                <a:latin typeface="Trebuchet MS" panose="020B0603020202020204" pitchFamily="34" charset="0"/>
              </a:rPr>
              <a:t>Дорожно-строительные работы</a:t>
            </a:r>
          </a:p>
        </p:txBody>
      </p:sp>
    </p:spTree>
    <p:extLst>
      <p:ext uri="{BB962C8B-B14F-4D97-AF65-F5344CB8AC3E}">
        <p14:creationId xmlns:p14="http://schemas.microsoft.com/office/powerpoint/2010/main" val="287390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-12780" y="5360806"/>
            <a:ext cx="8335350" cy="14971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2"/>
                </a:solidFill>
                <a:effectLst/>
              </a:rPr>
              <a:t>Подъездная дорога к заводу «Фосфорит»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г. Кингисепп</a:t>
            </a:r>
            <a:r>
              <a:rPr lang="ru-RU" sz="1600" dirty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Покрытие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из 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>мелкозернистой плотной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асфальтобетонной смеси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2017</a:t>
            </a:r>
            <a:endParaRPr lang="ru-RU" sz="1600" dirty="0">
              <a:solidFill>
                <a:schemeClr val="accent2"/>
              </a:solidFill>
              <a:effectLst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5229200"/>
            <a:ext cx="8028384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C:\Users\Bsmirnov\Desktop\ТЕНДЕРЫ\ТЕНДЕРЫ_2017\РСК_цветной\IMG_397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5" y="1412775"/>
            <a:ext cx="4111757" cy="3612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Bsmirnov\Desktop\ТЕНДЕРЫ\ТЕНДЕРЫ_2017\РСК_цветной\IMG_398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12774"/>
            <a:ext cx="3816424" cy="36127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951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9939" y="5157192"/>
            <a:ext cx="8335350" cy="14971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2"/>
                </a:solidFill>
                <a:effectLst/>
              </a:rPr>
              <a:t>Пешеходная зона, объект «Резиденция»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СПб, Березовая аллея</a:t>
            </a:r>
            <a:r>
              <a:rPr lang="ru-RU" sz="1600" dirty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Покрытие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из 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>мелкозернистой плотной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асфальтобетонной смеси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2017</a:t>
            </a:r>
            <a:endParaRPr lang="ru-RU" sz="1600" dirty="0">
              <a:solidFill>
                <a:schemeClr val="accent2"/>
              </a:solidFill>
              <a:effectLst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5157192"/>
            <a:ext cx="8155310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C:\Users\Bsmirnov\Desktop\ТЕНДЕРЫ\ТЕНДЕРЫ_2017\ЦВЕТНОЙ_БВ\Цветной\фото_Березовая_аллея\IMG_263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" y="1124744"/>
            <a:ext cx="4202021" cy="3871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Bsmirnov\Desktop\ТЕНДЕРЫ\ТЕНДЕРЫ_2017\ЦВЕТНОЙ_БВ\Цветной\фото_Березовая_аллея\IMG_263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24743"/>
            <a:ext cx="3871342" cy="3871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912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296" y="5318106"/>
            <a:ext cx="8335350" cy="14971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2"/>
                </a:solidFill>
                <a:effectLst/>
              </a:rPr>
              <a:t>объект ЖК «Светлый мир Внутри» (фото с сайта </a:t>
            </a:r>
            <a:r>
              <a:rPr lang="en-US" sz="1600" b="1" dirty="0" smtClean="0">
                <a:solidFill>
                  <a:schemeClr val="accent2"/>
                </a:solidFill>
                <a:effectLst/>
              </a:rPr>
              <a:t>mir-vnutri.ru)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СПб, поселок Дюны</a:t>
            </a:r>
            <a:r>
              <a:rPr lang="ru-RU" sz="1600" dirty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Покрытие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из 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>мелкозернистой плотной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асфальтобетонной смеси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2017</a:t>
            </a:r>
            <a:endParaRPr lang="ru-RU" sz="1600" dirty="0">
              <a:solidFill>
                <a:schemeClr val="accent2"/>
              </a:solidFill>
              <a:effectLst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288" y="5157192"/>
            <a:ext cx="8509062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06" y="3224852"/>
            <a:ext cx="2846155" cy="1771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" y="1278889"/>
            <a:ext cx="5570173" cy="37173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06" y="1268002"/>
            <a:ext cx="2848793" cy="18991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092" y="829101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Победитель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Urban Awards 2018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4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-4614" y="5229200"/>
            <a:ext cx="8335350" cy="14971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2"/>
                </a:solidFill>
                <a:effectLst/>
              </a:rPr>
              <a:t>объект ЖК «Светлый мир Я романтик»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СПб, ул. Вадима </a:t>
            </a:r>
            <a:r>
              <a:rPr lang="ru-RU" sz="1600" dirty="0" err="1" smtClean="0">
                <a:solidFill>
                  <a:schemeClr val="accent2"/>
                </a:solidFill>
                <a:effectLst/>
              </a:rPr>
              <a:t>Шефнера</a:t>
            </a:r>
            <a:r>
              <a:rPr lang="ru-RU" sz="1600" dirty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Покрытие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из 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>мелкозернистой плотной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асфальтобетонной смеси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2017</a:t>
            </a:r>
            <a:endParaRPr lang="ru-RU" sz="1600" dirty="0">
              <a:solidFill>
                <a:schemeClr val="accent2"/>
              </a:solidFill>
              <a:effectLst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3378" y="4941168"/>
            <a:ext cx="8307358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C:\Users\Bsmirnov\Desktop\ТЕНДЕРЫ\ТЕНДЕРЫ_2017\ЦВЕТНОЙ_БВ\Цветной\Романтик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2" y="989045"/>
            <a:ext cx="4313734" cy="3730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Bsmirnov\Desktop\ТЕНДЕРЫ\ТЕНДЕРЫ_2017\ЦВЕТНОЙ_БВ\Цветной\Романтик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360" y="989045"/>
            <a:ext cx="3947376" cy="37301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45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5117234"/>
            <a:ext cx="8335350" cy="14971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2"/>
                </a:solidFill>
                <a:effectLst/>
              </a:rPr>
              <a:t>объект ЖК «Жилой дом в Мурино»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СПб, поселок Мурино</a:t>
            </a:r>
            <a:r>
              <a:rPr lang="ru-RU" sz="1600" dirty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Покрытие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из 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>мелкозернистой плотной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асфальтобетонной смеси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2017</a:t>
            </a:r>
            <a:endParaRPr lang="ru-RU" sz="1600" dirty="0">
              <a:solidFill>
                <a:schemeClr val="accent2"/>
              </a:solidFill>
              <a:effectLst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3378" y="4941168"/>
            <a:ext cx="7644966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C:\Users\Bsmirnov\Desktop\ТЕНДЕРЫ\ТЕНДЕРЫ_2017\ЦВЕТНОЙ_БВ\Цветной\Мурино\2017-11-01-PHOTO-0000000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8" y="996752"/>
            <a:ext cx="3871747" cy="3856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Bsmirnov\Desktop\ТЕНДЕРЫ\ТЕНДЕРЫ_2017\ЦВЕТНОЙ_БВ\Цветной\Мурино\2017-11-01-PHOTO-000000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25" y="996752"/>
            <a:ext cx="3773219" cy="3856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51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5360806"/>
            <a:ext cx="8335350" cy="14971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2"/>
                </a:solidFill>
                <a:effectLst/>
              </a:rPr>
              <a:t>объект ЖК «О юность»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СПб, пр. Крыленко</a:t>
            </a:r>
            <a:r>
              <a:rPr lang="ru-RU" sz="1600" dirty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Покрытие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из 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>мелкозернистой плотной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асфальтобетонной смеси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2018</a:t>
            </a:r>
            <a:endParaRPr lang="ru-RU" sz="1600" dirty="0">
              <a:solidFill>
                <a:schemeClr val="accent2"/>
              </a:solidFill>
              <a:effectLst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5229200"/>
            <a:ext cx="8491972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595" y="1262918"/>
            <a:ext cx="2758965" cy="20390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918"/>
            <a:ext cx="5761293" cy="38687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595" y="3329827"/>
            <a:ext cx="2758965" cy="180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7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3378" y="5301208"/>
            <a:ext cx="8335350" cy="14971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2"/>
                </a:solidFill>
                <a:effectLst/>
              </a:rPr>
              <a:t>объект «Жилой комплекс»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СПб, пер. Баскова</a:t>
            </a:r>
            <a:r>
              <a:rPr lang="ru-RU" sz="1600" dirty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Покрытие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из 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>мелкозернистой плотной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асфальтобетонной смеси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2018</a:t>
            </a:r>
            <a:endParaRPr lang="ru-RU" sz="1600" dirty="0">
              <a:solidFill>
                <a:schemeClr val="accent2"/>
              </a:solidFill>
              <a:effectLst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3378" y="5157192"/>
            <a:ext cx="8077014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" y="1124743"/>
            <a:ext cx="4260590" cy="3888433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441" y="1124742"/>
            <a:ext cx="3796951" cy="38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4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5370137"/>
            <a:ext cx="8335350" cy="14971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2"/>
                </a:solidFill>
                <a:effectLst/>
              </a:rPr>
              <a:t>объект «Жилой комплекс»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СПб, г. Пушкин</a:t>
            </a:r>
            <a:r>
              <a:rPr lang="ru-RU" sz="1600" dirty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Покрытие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из 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>мелкозернистой плотной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асфальтобетонной смеси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2018</a:t>
            </a:r>
            <a:endParaRPr lang="ru-RU" sz="1600" dirty="0">
              <a:solidFill>
                <a:schemeClr val="accent2"/>
              </a:solidFill>
              <a:effectLst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3378" y="5301208"/>
            <a:ext cx="8077014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" y="1052736"/>
            <a:ext cx="4260590" cy="4179544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441" y="1052736"/>
            <a:ext cx="3868959" cy="417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8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8397" y="5388190"/>
            <a:ext cx="8335350" cy="14971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2"/>
                </a:solidFill>
                <a:effectLst/>
              </a:rPr>
              <a:t>объект «Сквер на Витебском»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СПб, Витебский пр., дом 51</a:t>
            </a:r>
            <a:r>
              <a:rPr lang="ru-RU" sz="1600" dirty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Покрытие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из 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>песчаной плотной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асфальтобетонной смеси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2019</a:t>
            </a:r>
            <a:endParaRPr lang="ru-RU" sz="1600" dirty="0">
              <a:solidFill>
                <a:schemeClr val="accent2"/>
              </a:solidFill>
              <a:effectLst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3378" y="5301208"/>
            <a:ext cx="8491972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556" y="450385"/>
            <a:ext cx="3394783" cy="2345516"/>
          </a:xfrm>
          <a:prstGeom prst="rect">
            <a:avLst/>
          </a:prstGeom>
        </p:spPr>
      </p:pic>
      <p:pic>
        <p:nvPicPr>
          <p:cNvPr id="1026" name="8F24EA76-39FF-436A-B92F-BB4B1B87408E" descr="8F24EA76-39FF-436A-B92F-BB4B1B87408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8" y="450385"/>
            <a:ext cx="5034093" cy="470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280B7D74-C8F2-4160-B072-6FFB8396AE02" descr="280B7D74-C8F2-4160-B072-6FFB8396AE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556" y="2831594"/>
            <a:ext cx="3410346" cy="232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08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8397" y="5388190"/>
            <a:ext cx="8335350" cy="14971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2"/>
                </a:solidFill>
                <a:effectLst/>
              </a:rPr>
              <a:t>Объект коттеджный поселок «</a:t>
            </a:r>
            <a:r>
              <a:rPr lang="en-US" sz="1600" b="1" dirty="0" err="1" smtClean="0">
                <a:solidFill>
                  <a:schemeClr val="accent2"/>
                </a:solidFill>
                <a:effectLst/>
              </a:rPr>
              <a:t>Liikola</a:t>
            </a:r>
            <a:r>
              <a:rPr lang="en-US" sz="1600" b="1" dirty="0" smtClean="0">
                <a:solidFill>
                  <a:schemeClr val="accent2"/>
                </a:solidFill>
                <a:effectLst/>
              </a:rPr>
              <a:t> lab</a:t>
            </a:r>
            <a:r>
              <a:rPr lang="ru-RU" sz="1600" b="1" dirty="0" smtClean="0">
                <a:solidFill>
                  <a:schemeClr val="accent2"/>
                </a:solidFill>
                <a:effectLst/>
              </a:rPr>
              <a:t>»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ЛО, Выборгский р-н</a:t>
            </a:r>
            <a:r>
              <a:rPr lang="ru-RU" sz="1600" dirty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Покрытие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из 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>мелкозернистой плотной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асфальтобетонной смеси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2019</a:t>
            </a:r>
            <a:endParaRPr lang="ru-RU" sz="1600" dirty="0">
              <a:solidFill>
                <a:schemeClr val="accent2"/>
              </a:solidFill>
              <a:effectLst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3378" y="5301208"/>
            <a:ext cx="8491972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725"/>
            <a:ext cx="5161004" cy="46250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505" y="602725"/>
            <a:ext cx="3359044" cy="25192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40" y="3178158"/>
            <a:ext cx="3356609" cy="203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5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0B6A-400C-450F-9E03-D5BF3A74DE97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5" name="Рисунок 4" descr="C:\Users\Павел\Desktop\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2262" r="4000" b="1869"/>
          <a:stretch/>
        </p:blipFill>
        <p:spPr bwMode="auto">
          <a:xfrm>
            <a:off x="63322" y="2780928"/>
            <a:ext cx="2160239" cy="31721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Павел\Desktop\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 t="3447" r="5566" b="4310"/>
          <a:stretch/>
        </p:blipFill>
        <p:spPr bwMode="auto">
          <a:xfrm>
            <a:off x="2204406" y="768456"/>
            <a:ext cx="2248053" cy="33340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Павел\Desktop\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84023"/>
            <a:ext cx="2360460" cy="317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929" y="921372"/>
            <a:ext cx="2217681" cy="33340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424"/>
            <a:ext cx="2163836" cy="1447663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160793" y="120384"/>
            <a:ext cx="8208424" cy="648072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- прозрачное полимерное вяжущее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462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-25153" y="5349448"/>
            <a:ext cx="8335350" cy="14971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2"/>
                </a:solidFill>
                <a:effectLst/>
              </a:rPr>
              <a:t>Объект Бульвар Науки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ЛО, г. Гатчина</a:t>
            </a:r>
            <a:r>
              <a:rPr lang="ru-RU" sz="1600" dirty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Покрытие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из 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>песчаной плотной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асфальтобетонной смеси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2019</a:t>
            </a:r>
            <a:endParaRPr lang="ru-RU" sz="1600" dirty="0">
              <a:solidFill>
                <a:schemeClr val="accent2"/>
              </a:solidFill>
              <a:effectLst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3378" y="5157192"/>
            <a:ext cx="8073495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676"/>
            <a:ext cx="3024336" cy="27086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" y="19676"/>
            <a:ext cx="4998167" cy="50507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80928"/>
            <a:ext cx="3020817" cy="228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5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5359995"/>
            <a:ext cx="8335350" cy="14971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2"/>
                </a:solidFill>
                <a:effectLst/>
              </a:rPr>
              <a:t>Объект сквер на ул. Бестужевская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СПб, ул. Бестужевская, д. 50</a:t>
            </a:r>
            <a:r>
              <a:rPr lang="ru-RU" sz="1600" dirty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Покрытие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из 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>мелкозернистой плотной </a:t>
            </a:r>
            <a:r>
              <a:rPr lang="ru-RU" sz="1600" dirty="0">
                <a:solidFill>
                  <a:schemeClr val="accent2"/>
                </a:solidFill>
                <a:effectLst/>
              </a:rPr>
              <a:t>асфальтобетонной смеси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ru-RU" sz="1600" dirty="0" smtClean="0">
                <a:solidFill>
                  <a:schemeClr val="accent2"/>
                </a:solidFill>
                <a:effectLst/>
              </a:rPr>
              <a:t>2020</a:t>
            </a:r>
            <a:endParaRPr lang="ru-RU" sz="1600" dirty="0">
              <a:solidFill>
                <a:schemeClr val="accent2"/>
              </a:solidFill>
              <a:effectLst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3378" y="5085184"/>
            <a:ext cx="8354776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7" y="1659242"/>
            <a:ext cx="2748422" cy="33223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1659242"/>
            <a:ext cx="2664296" cy="33223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123" y="1655997"/>
            <a:ext cx="2683031" cy="332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2615"/>
            <a:ext cx="9142938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26225"/>
            <a:ext cx="4678924" cy="26590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6225"/>
            <a:ext cx="4354914" cy="2659070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429100" y="736360"/>
            <a:ext cx="3707237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 cap="none" spc="0">
                <a:ln w="0"/>
                <a:solidFill>
                  <a:srgbClr val="F6771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accent2"/>
                </a:solidFill>
                <a:effectLst/>
              </a:rPr>
              <a:t>Парк ВДНХ</a:t>
            </a:r>
            <a:endParaRPr lang="ru-RU" sz="1600" dirty="0">
              <a:solidFill>
                <a:schemeClr val="accent2"/>
              </a:solidFill>
              <a:effectLst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4969015" y="736360"/>
            <a:ext cx="3707237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 cap="none" spc="0">
                <a:ln w="0"/>
                <a:solidFill>
                  <a:srgbClr val="F6771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accent2"/>
                </a:solidFill>
                <a:effectLst/>
              </a:rPr>
              <a:t>Мещерский парк</a:t>
            </a:r>
            <a:endParaRPr lang="ru-RU" sz="1600" b="1" dirty="0">
              <a:solidFill>
                <a:schemeClr val="accent2"/>
              </a:solidFill>
              <a:effectLst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735713" y="300567"/>
            <a:ext cx="3707237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 cap="none" spc="0">
                <a:ln w="0"/>
                <a:solidFill>
                  <a:srgbClr val="F6771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2800" dirty="0" smtClean="0">
                <a:solidFill>
                  <a:schemeClr val="accent2"/>
                </a:solidFill>
                <a:effectLst/>
              </a:rPr>
              <a:t>Москва</a:t>
            </a:r>
            <a:endParaRPr lang="ru-RU" sz="2800" dirty="0">
              <a:solidFill>
                <a:schemeClr val="accent2"/>
              </a:solidFill>
              <a:effectLst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5" y="3933056"/>
            <a:ext cx="4622300" cy="2924944"/>
          </a:xfrm>
          <a:prstGeom prst="rect">
            <a:avLst/>
          </a:prstGeom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4391472" y="4963480"/>
            <a:ext cx="4752528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 cap="none" spc="0">
                <a:ln w="0"/>
                <a:solidFill>
                  <a:srgbClr val="F6771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schemeClr val="accent2"/>
                </a:solidFill>
                <a:effectLst/>
              </a:rPr>
              <a:t>г</a:t>
            </a:r>
            <a:r>
              <a:rPr lang="ru-RU" sz="1600" b="1" dirty="0" smtClean="0">
                <a:solidFill>
                  <a:schemeClr val="accent2"/>
                </a:solidFill>
                <a:effectLst/>
              </a:rPr>
              <a:t>. Одинцово – сквер у администрации</a:t>
            </a:r>
            <a:endParaRPr lang="ru-RU" sz="1600" b="1" dirty="0">
              <a:solidFill>
                <a:schemeClr val="accent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9294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2615"/>
            <a:ext cx="9142938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/>
          <p:cNvSpPr txBox="1">
            <a:spLocks/>
          </p:cNvSpPr>
          <p:nvPr/>
        </p:nvSpPr>
        <p:spPr>
          <a:xfrm>
            <a:off x="2634837" y="928995"/>
            <a:ext cx="3707237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 cap="none" spc="0">
                <a:ln w="0"/>
                <a:solidFill>
                  <a:srgbClr val="F6771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0"/>
                <a:solidFill>
                  <a:srgbClr val="ED7D31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Набережная Марка Шагала</a:t>
            </a:r>
            <a:endParaRPr kumimoji="0" lang="ru-RU" sz="1600" b="1" i="0" u="none" strike="noStrike" kern="1200" cap="none" spc="0" normalizeH="0" baseline="0" noProof="0" dirty="0">
              <a:ln w="0"/>
              <a:solidFill>
                <a:srgbClr val="ED7D31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735713" y="300567"/>
            <a:ext cx="3707237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 cap="none" spc="0">
                <a:ln w="0"/>
                <a:solidFill>
                  <a:srgbClr val="F6771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 w="0"/>
                <a:solidFill>
                  <a:srgbClr val="ED7D31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Москва</a:t>
            </a:r>
            <a:endParaRPr kumimoji="0" lang="ru-RU" sz="2800" b="0" i="0" u="none" strike="noStrike" kern="1200" cap="none" spc="0" normalizeH="0" baseline="0" noProof="0" dirty="0">
              <a:ln w="0"/>
              <a:solidFill>
                <a:srgbClr val="ED7D31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8" y="1589223"/>
            <a:ext cx="2822259" cy="36535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82" y="1589223"/>
            <a:ext cx="3339373" cy="44524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74" y="1589223"/>
            <a:ext cx="2778705" cy="478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" y="732615"/>
            <a:ext cx="9142937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"/>
          <p:cNvSpPr txBox="1">
            <a:spLocks/>
          </p:cNvSpPr>
          <p:nvPr/>
        </p:nvSpPr>
        <p:spPr>
          <a:xfrm>
            <a:off x="2717850" y="51687"/>
            <a:ext cx="3707237" cy="6159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 cap="none" spc="0">
                <a:ln w="0"/>
                <a:solidFill>
                  <a:srgbClr val="F6771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rgbClr val="ED7D31"/>
                </a:solidFill>
                <a:effectLst/>
              </a:rPr>
              <a:t>Тюмень</a:t>
            </a:r>
            <a:endParaRPr kumimoji="0" lang="ru-RU" sz="2800" b="0" i="0" u="none" strike="noStrike" kern="1200" cap="none" spc="0" normalizeH="0" baseline="0" noProof="0" dirty="0">
              <a:ln w="0"/>
              <a:solidFill>
                <a:srgbClr val="ED7D31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267744" y="737282"/>
            <a:ext cx="4752528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 cap="none" spc="0">
                <a:ln w="0"/>
                <a:solidFill>
                  <a:srgbClr val="F6771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0"/>
                <a:solidFill>
                  <a:srgbClr val="ED7D31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Сквер Александра Моисеенко</a:t>
            </a:r>
            <a:endParaRPr kumimoji="0" lang="ru-RU" sz="1600" b="1" i="0" u="none" strike="noStrike" kern="1200" cap="none" spc="0" normalizeH="0" baseline="0" noProof="0" dirty="0">
              <a:ln w="0"/>
              <a:solidFill>
                <a:srgbClr val="ED7D31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94554"/>
            <a:ext cx="9142937" cy="556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2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" y="732615"/>
            <a:ext cx="9142937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"/>
          <p:cNvSpPr txBox="1">
            <a:spLocks/>
          </p:cNvSpPr>
          <p:nvPr/>
        </p:nvSpPr>
        <p:spPr>
          <a:xfrm>
            <a:off x="2717850" y="51687"/>
            <a:ext cx="3707237" cy="6159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 cap="none" spc="0">
                <a:ln w="0"/>
                <a:solidFill>
                  <a:srgbClr val="F6771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rgbClr val="ED7D31"/>
                </a:solidFill>
                <a:effectLst/>
              </a:rPr>
              <a:t>Калининград</a:t>
            </a:r>
            <a:endParaRPr kumimoji="0" lang="ru-RU" sz="2800" b="0" i="0" u="none" strike="noStrike" kern="1200" cap="none" spc="0" normalizeH="0" baseline="0" noProof="0" dirty="0">
              <a:ln w="0"/>
              <a:solidFill>
                <a:srgbClr val="ED7D31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267744" y="737282"/>
            <a:ext cx="4752528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 cap="none" spc="0">
                <a:ln w="0"/>
                <a:solidFill>
                  <a:srgbClr val="F6771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srgbClr val="ED7D31"/>
                </a:solidFill>
                <a:effectLst/>
              </a:rPr>
              <a:t>Мост Высокий</a:t>
            </a:r>
            <a:endParaRPr kumimoji="0" lang="ru-RU" sz="1600" b="1" i="0" u="none" strike="noStrike" kern="1200" cap="none" spc="0" normalizeH="0" baseline="0" noProof="0" dirty="0">
              <a:ln w="0"/>
              <a:solidFill>
                <a:srgbClr val="ED7D31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9" y="1340768"/>
            <a:ext cx="4741805" cy="2664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0768"/>
            <a:ext cx="4032448" cy="26849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9" y="4025760"/>
            <a:ext cx="3085621" cy="27156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029269"/>
            <a:ext cx="5688632" cy="271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8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4" y="0"/>
            <a:ext cx="9142938" cy="496855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3403" y="4835712"/>
            <a:ext cx="3510970" cy="182680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sz="1600" b="1" dirty="0">
                <a:solidFill>
                  <a:schemeClr val="accent2"/>
                </a:solidFill>
                <a:effectLst/>
              </a:rPr>
              <a:t>г. СПб, ул. Арсенальная, д. 66</a:t>
            </a:r>
            <a:br>
              <a:rPr lang="ru-RU" sz="1600" b="1" dirty="0">
                <a:solidFill>
                  <a:schemeClr val="accent2"/>
                </a:solidFill>
                <a:effectLst/>
              </a:rPr>
            </a:br>
            <a:r>
              <a:rPr lang="ru-RU" sz="1600" b="1" dirty="0" smtClean="0">
                <a:solidFill>
                  <a:schemeClr val="accent2"/>
                </a:solidFill>
                <a:effectLst/>
              </a:rPr>
              <a:t>тел</a:t>
            </a:r>
            <a:r>
              <a:rPr lang="ru-RU" sz="1600" b="1" dirty="0">
                <a:solidFill>
                  <a:schemeClr val="accent2"/>
                </a:solidFill>
                <a:effectLst/>
              </a:rPr>
              <a:t>. </a:t>
            </a:r>
            <a:r>
              <a:rPr lang="en-US" sz="1600" b="1" dirty="0">
                <a:solidFill>
                  <a:schemeClr val="accent2"/>
                </a:solidFill>
                <a:effectLst/>
              </a:rPr>
              <a:t>(812) </a:t>
            </a:r>
            <a:r>
              <a:rPr lang="ru-RU" sz="1600" b="1" dirty="0" smtClean="0">
                <a:solidFill>
                  <a:schemeClr val="accent2"/>
                </a:solidFill>
                <a:effectLst/>
              </a:rPr>
              <a:t>777-89-84</a:t>
            </a:r>
            <a:br>
              <a:rPr lang="ru-RU" sz="1600" b="1" dirty="0" smtClean="0">
                <a:solidFill>
                  <a:schemeClr val="accent2"/>
                </a:solidFill>
                <a:effectLst/>
              </a:rPr>
            </a:br>
            <a:r>
              <a:rPr lang="ru-RU" sz="1600" b="1" dirty="0" smtClean="0">
                <a:solidFill>
                  <a:schemeClr val="accent2"/>
                </a:solidFill>
                <a:effectLst/>
              </a:rPr>
              <a:t>+7-921-954-68-59</a:t>
            </a:r>
            <a:r>
              <a:rPr lang="ru-RU" sz="16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accent2"/>
                </a:solidFill>
                <a:effectLst/>
              </a:rPr>
            </a:br>
            <a:r>
              <a:rPr lang="en-US" sz="1600" b="1" dirty="0">
                <a:solidFill>
                  <a:schemeClr val="accent2"/>
                </a:solidFill>
                <a:effectLst/>
              </a:rPr>
              <a:t>www</a:t>
            </a:r>
            <a:r>
              <a:rPr lang="ru-RU" sz="1600" b="1" dirty="0">
                <a:solidFill>
                  <a:schemeClr val="accent2"/>
                </a:solidFill>
                <a:effectLst/>
              </a:rPr>
              <a:t>.</a:t>
            </a:r>
            <a:r>
              <a:rPr lang="en-US" sz="1600" b="1" dirty="0">
                <a:solidFill>
                  <a:schemeClr val="accent2"/>
                </a:solidFill>
                <a:effectLst/>
              </a:rPr>
              <a:t>abz-1.ru</a:t>
            </a:r>
            <a:endParaRPr lang="ru-RU" sz="1600" dirty="0">
              <a:solidFill>
                <a:schemeClr val="accent2"/>
              </a:solidFill>
              <a:effectLst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373635" y="4968755"/>
            <a:ext cx="3510970" cy="11965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 cap="none" spc="0">
                <a:ln w="0"/>
                <a:solidFill>
                  <a:srgbClr val="F6771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ru-RU" sz="1600" dirty="0">
              <a:solidFill>
                <a:schemeClr val="accent2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12160" y="5215966"/>
            <a:ext cx="33843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chemeClr val="accent2"/>
                </a:solidFill>
                <a:latin typeface="Trebuchet MS" panose="020B0603020202020204" pitchFamily="34" charset="0"/>
              </a:rPr>
              <a:t>vk.com/</a:t>
            </a:r>
            <a:r>
              <a:rPr lang="en-US" sz="1600" b="1" dirty="0" err="1" smtClean="0">
                <a:solidFill>
                  <a:schemeClr val="accent2"/>
                </a:solidFill>
                <a:latin typeface="Trebuchet MS" panose="020B0603020202020204" pitchFamily="34" charset="0"/>
              </a:rPr>
              <a:t>abzasphalt</a:t>
            </a:r>
            <a:endParaRPr lang="en-US" sz="1600" b="1" dirty="0" smtClean="0">
              <a:solidFill>
                <a:schemeClr val="accent2"/>
              </a:solidFill>
              <a:latin typeface="Trebuchet MS" panose="020B0603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chemeClr val="accent2"/>
                </a:solidFill>
                <a:latin typeface="Trebuchet MS" panose="020B0603020202020204" pitchFamily="34" charset="0"/>
              </a:rPr>
              <a:t>facebook.com/abz1group</a:t>
            </a:r>
          </a:p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chemeClr val="accent2"/>
                </a:solidFill>
                <a:latin typeface="Trebuchet MS" panose="020B0603020202020204" pitchFamily="34" charset="0"/>
              </a:rPr>
              <a:t>Instagram/</a:t>
            </a:r>
            <a:r>
              <a:rPr lang="en-US" sz="1600" b="1" dirty="0" err="1" smtClean="0">
                <a:solidFill>
                  <a:schemeClr val="accent2"/>
                </a:solidFill>
                <a:latin typeface="Trebuchet MS" panose="020B0603020202020204" pitchFamily="34" charset="0"/>
              </a:rPr>
              <a:t>abz_group</a:t>
            </a:r>
            <a:endParaRPr lang="en-US" sz="1600" b="1" dirty="0" smtClean="0">
              <a:solidFill>
                <a:schemeClr val="accent2"/>
              </a:solidFill>
              <a:latin typeface="Trebuchet MS" panose="020B0603020202020204" pitchFamily="34" charset="0"/>
            </a:endParaRPr>
          </a:p>
          <a:p>
            <a:endParaRPr lang="ru-RU" sz="16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051002" y="5206586"/>
            <a:ext cx="1961158" cy="1250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 cap="none" spc="0">
                <a:ln w="0"/>
                <a:solidFill>
                  <a:srgbClr val="F6771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accent2"/>
                </a:solidFill>
                <a:effectLst/>
              </a:rPr>
              <a:t>ОАО «АБЗ-1»</a:t>
            </a:r>
            <a:br>
              <a:rPr lang="ru-RU" sz="1600" b="1" dirty="0" smtClean="0">
                <a:solidFill>
                  <a:schemeClr val="accent2"/>
                </a:solidFill>
                <a:effectLst/>
              </a:rPr>
            </a:br>
            <a:endParaRPr lang="ru-RU" sz="1600" dirty="0">
              <a:solidFill>
                <a:schemeClr val="accent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5283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488" y="2352567"/>
            <a:ext cx="2729947" cy="907598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effectLst/>
              </a:rPr>
              <a:t>Прозрачное полимерное вяжущее</a:t>
            </a:r>
            <a:endParaRPr lang="ru-RU" sz="2000" dirty="0">
              <a:effectLst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" y="6287"/>
            <a:ext cx="1532626" cy="1451313"/>
          </a:xfrm>
          <a:prstGeom prst="rect">
            <a:avLst/>
          </a:prstGeom>
        </p:spPr>
      </p:pic>
      <p:cxnSp>
        <p:nvCxnSpPr>
          <p:cNvPr id="36" name="Прямая со стрелкой 35"/>
          <p:cNvCxnSpPr/>
          <p:nvPr/>
        </p:nvCxnSpPr>
        <p:spPr>
          <a:xfrm>
            <a:off x="1628286" y="750198"/>
            <a:ext cx="93610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303" y="3145448"/>
            <a:ext cx="1523025" cy="1368151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 flipV="1">
            <a:off x="5175867" y="1924369"/>
            <a:ext cx="1196333" cy="120462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112207" y="4330063"/>
            <a:ext cx="1259993" cy="12505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t="27903" r="21651" b="5202"/>
          <a:stretch/>
        </p:blipFill>
        <p:spPr>
          <a:xfrm>
            <a:off x="6461030" y="4958848"/>
            <a:ext cx="2412704" cy="178252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378" y="2805407"/>
            <a:ext cx="2416356" cy="2026147"/>
          </a:xfrm>
          <a:prstGeom prst="rect">
            <a:avLst/>
          </a:prstGeom>
        </p:spPr>
      </p:pic>
      <p:cxnSp>
        <p:nvCxnSpPr>
          <p:cNvPr id="41" name="Прямая со стрелкой 40"/>
          <p:cNvCxnSpPr/>
          <p:nvPr/>
        </p:nvCxnSpPr>
        <p:spPr>
          <a:xfrm flipV="1">
            <a:off x="5235400" y="3748152"/>
            <a:ext cx="1136800" cy="1"/>
          </a:xfrm>
          <a:prstGeom prst="straightConnector1">
            <a:avLst/>
          </a:prstGeom>
          <a:ln w="28575">
            <a:solidFill>
              <a:srgbClr val="F4B10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54" y="2707468"/>
            <a:ext cx="2163836" cy="1447663"/>
          </a:xfrm>
          <a:prstGeom prst="rect">
            <a:avLst/>
          </a:prstGeom>
        </p:spPr>
      </p:pic>
      <p:sp>
        <p:nvSpPr>
          <p:cNvPr id="52" name="Diamond 3">
            <a:extLst>
              <a:ext uri="{FF2B5EF4-FFF2-40B4-BE49-F238E27FC236}">
                <a16:creationId xmlns:a16="http://schemas.microsoft.com/office/drawing/2014/main" id="{4DFC54DF-9255-664D-B427-30148CEA157D}"/>
              </a:ext>
            </a:extLst>
          </p:cNvPr>
          <p:cNvSpPr/>
          <p:nvPr/>
        </p:nvSpPr>
        <p:spPr>
          <a:xfrm>
            <a:off x="5618190" y="3638067"/>
            <a:ext cx="267709" cy="220171"/>
          </a:xfrm>
          <a:prstGeom prst="diamond">
            <a:avLst/>
          </a:prstGeom>
          <a:solidFill>
            <a:srgbClr val="FBB55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53" name="Diamond 3">
            <a:extLst>
              <a:ext uri="{FF2B5EF4-FFF2-40B4-BE49-F238E27FC236}">
                <a16:creationId xmlns:a16="http://schemas.microsoft.com/office/drawing/2014/main" id="{4DFC54DF-9255-664D-B427-30148CEA157D}"/>
              </a:ext>
            </a:extLst>
          </p:cNvPr>
          <p:cNvSpPr/>
          <p:nvPr/>
        </p:nvSpPr>
        <p:spPr>
          <a:xfrm rot="19128387">
            <a:off x="5573391" y="2483985"/>
            <a:ext cx="267709" cy="220171"/>
          </a:xfrm>
          <a:prstGeom prst="diamond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54" name="Diamond 3">
            <a:extLst>
              <a:ext uri="{FF2B5EF4-FFF2-40B4-BE49-F238E27FC236}">
                <a16:creationId xmlns:a16="http://schemas.microsoft.com/office/drawing/2014/main" id="{4DFC54DF-9255-664D-B427-30148CEA157D}"/>
              </a:ext>
            </a:extLst>
          </p:cNvPr>
          <p:cNvSpPr/>
          <p:nvPr/>
        </p:nvSpPr>
        <p:spPr>
          <a:xfrm rot="2750434">
            <a:off x="5565916" y="4782311"/>
            <a:ext cx="267709" cy="220171"/>
          </a:xfrm>
          <a:prstGeom prst="diamond">
            <a:avLst/>
          </a:prstGeom>
          <a:solidFill>
            <a:srgbClr val="3A90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cxnSp>
        <p:nvCxnSpPr>
          <p:cNvPr id="56" name="Соединительная линия уступом 55"/>
          <p:cNvCxnSpPr/>
          <p:nvPr/>
        </p:nvCxnSpPr>
        <p:spPr>
          <a:xfrm rot="10800000" flipV="1">
            <a:off x="2649568" y="2096752"/>
            <a:ext cx="2538512" cy="1059255"/>
          </a:xfrm>
          <a:prstGeom prst="bentConnector3">
            <a:avLst>
              <a:gd name="adj1" fmla="val 80822"/>
            </a:avLst>
          </a:prstGeom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Соединительная линия уступом 62"/>
          <p:cNvCxnSpPr/>
          <p:nvPr/>
        </p:nvCxnSpPr>
        <p:spPr>
          <a:xfrm rot="10800000" flipV="1">
            <a:off x="179578" y="4326061"/>
            <a:ext cx="2503118" cy="1607434"/>
          </a:xfrm>
          <a:prstGeom prst="bentConnector3">
            <a:avLst>
              <a:gd name="adj1" fmla="val -13269"/>
            </a:avLst>
          </a:prstGeom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012315" y="2119410"/>
            <a:ext cx="222308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Горячие, цветные асфальтобетонные смеси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63730" y="4455858"/>
            <a:ext cx="248784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Благодаря добавлению пигментов можно получить асфальтобетон всех цветов радуги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2884840" y="4911652"/>
            <a:ext cx="3106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Используется аналогично обычному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            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нефтяному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битуму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cxnSp>
        <p:nvCxnSpPr>
          <p:cNvPr id="85" name="Соединительная линия уступом 84"/>
          <p:cNvCxnSpPr/>
          <p:nvPr/>
        </p:nvCxnSpPr>
        <p:spPr>
          <a:xfrm>
            <a:off x="2682696" y="3984202"/>
            <a:ext cx="2552704" cy="1949293"/>
          </a:xfrm>
          <a:prstGeom prst="bentConnector3">
            <a:avLst>
              <a:gd name="adj1" fmla="val 17503"/>
            </a:avLst>
          </a:prstGeom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98790"/>
            <a:ext cx="2429526" cy="19603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530" y="4693"/>
            <a:ext cx="1579522" cy="1491008"/>
          </a:xfrm>
          <a:prstGeom prst="rect">
            <a:avLst/>
          </a:prstGeom>
        </p:spPr>
      </p:pic>
      <p:sp>
        <p:nvSpPr>
          <p:cNvPr id="39" name="Заголовок 1"/>
          <p:cNvSpPr txBox="1">
            <a:spLocks/>
          </p:cNvSpPr>
          <p:nvPr/>
        </p:nvSpPr>
        <p:spPr>
          <a:xfrm>
            <a:off x="-8849" y="1437852"/>
            <a:ext cx="1543518" cy="374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cap="none" spc="0">
                <a:ln w="0"/>
                <a:solidFill>
                  <a:srgbClr val="F6771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effectLst/>
              </a:rPr>
              <a:t>Битум, ПБВ</a:t>
            </a:r>
            <a:endParaRPr lang="ru-RU" sz="1800" dirty="0">
              <a:effectLst/>
            </a:endParaRPr>
          </a:p>
        </p:txBody>
      </p:sp>
      <p:sp>
        <p:nvSpPr>
          <p:cNvPr id="42" name="Diamond 3">
            <a:extLst>
              <a:ext uri="{FF2B5EF4-FFF2-40B4-BE49-F238E27FC236}">
                <a16:creationId xmlns:a16="http://schemas.microsoft.com/office/drawing/2014/main" id="{4DFC54DF-9255-664D-B427-30148CEA157D}"/>
              </a:ext>
            </a:extLst>
          </p:cNvPr>
          <p:cNvSpPr/>
          <p:nvPr/>
        </p:nvSpPr>
        <p:spPr>
          <a:xfrm>
            <a:off x="1844240" y="640112"/>
            <a:ext cx="267709" cy="220171"/>
          </a:xfrm>
          <a:prstGeom prst="diamond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20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0B6A-400C-450F-9E03-D5BF3A74DE97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053"/>
            <a:ext cx="2400235" cy="250311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2" y="-388678"/>
            <a:ext cx="1872208" cy="12525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753" y="764704"/>
            <a:ext cx="3251185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103" y="810053"/>
            <a:ext cx="2426566" cy="2232248"/>
          </a:xfrm>
          <a:prstGeom prst="rect">
            <a:avLst/>
          </a:prstGeom>
        </p:spPr>
      </p:pic>
      <p:sp>
        <p:nvSpPr>
          <p:cNvPr id="6" name="Плюс 5"/>
          <p:cNvSpPr/>
          <p:nvPr/>
        </p:nvSpPr>
        <p:spPr>
          <a:xfrm>
            <a:off x="2438456" y="1671040"/>
            <a:ext cx="504056" cy="504056"/>
          </a:xfrm>
          <a:prstGeom prst="mathPlus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 6"/>
          <p:cNvSpPr/>
          <p:nvPr/>
        </p:nvSpPr>
        <p:spPr>
          <a:xfrm>
            <a:off x="5372528" y="1727831"/>
            <a:ext cx="499516" cy="432048"/>
          </a:xfrm>
          <a:prstGeom prst="mathEqual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4"/>
            <a:ext cx="2771800" cy="35730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252" y="3277074"/>
            <a:ext cx="3144869" cy="35809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121" y="3284984"/>
            <a:ext cx="3244931" cy="356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C60B6A-400C-450F-9E03-D5BF3A74DE9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36713"/>
            <a:ext cx="2843808" cy="26807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366" y="1011310"/>
            <a:ext cx="3138286" cy="25056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190" y="1083486"/>
            <a:ext cx="3131642" cy="24339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3717032"/>
            <a:ext cx="3605127" cy="28750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2885" y="3618006"/>
            <a:ext cx="4286496" cy="29740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356842"/>
            <a:ext cx="1872208" cy="126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1"/>
          <p:cNvSpPr>
            <a:spLocks noGrp="1"/>
          </p:cNvSpPr>
          <p:nvPr>
            <p:ph type="title"/>
          </p:nvPr>
        </p:nvSpPr>
        <p:spPr>
          <a:xfrm>
            <a:off x="1860595" y="-35796"/>
            <a:ext cx="4250629" cy="648072"/>
          </a:xfrm>
        </p:spPr>
        <p:txBody>
          <a:bodyPr>
            <a:noAutofit/>
          </a:bodyPr>
          <a:lstStyle/>
          <a:p>
            <a:r>
              <a:rPr lang="ru-RU" dirty="0"/>
              <a:t> </a:t>
            </a:r>
            <a:r>
              <a:rPr lang="ru-RU" dirty="0" smtClean="0">
                <a:effectLst/>
              </a:rPr>
              <a:t>- область применения</a:t>
            </a:r>
            <a:endParaRPr lang="ru-RU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283B99E-399F-0F40-B788-F6AEAF6436F3}"/>
              </a:ext>
            </a:extLst>
          </p:cNvPr>
          <p:cNvSpPr txBox="1"/>
          <p:nvPr/>
        </p:nvSpPr>
        <p:spPr>
          <a:xfrm>
            <a:off x="7104535" y="1483532"/>
            <a:ext cx="2045753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anose="020B0603020202020204" pitchFamily="34" charset="0"/>
                <a:ea typeface="Lato Light" panose="020F0502020204030203" pitchFamily="34" charset="0"/>
                <a:cs typeface="Poppins" pitchFamily="2" charset="77"/>
              </a:rPr>
              <a:t>Паркинг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anose="020B0603020202020204" pitchFamily="34" charset="0"/>
                <a:ea typeface="Lato Light" panose="020F0502020204030203" pitchFamily="34" charset="0"/>
                <a:cs typeface="Poppins" pitchFamily="2" charset="77"/>
              </a:rPr>
              <a:t> и стоянки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rebuchet MS" panose="020B0603020202020204" pitchFamily="34" charset="0"/>
              <a:ea typeface="Lato Light" panose="020F0502020204030203" pitchFamily="34" charset="0"/>
              <a:cs typeface="Poppins" pitchFamily="2" charset="77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7E76D96-E04F-C944-85DF-1968E2026A3A}"/>
              </a:ext>
            </a:extLst>
          </p:cNvPr>
          <p:cNvSpPr txBox="1"/>
          <p:nvPr/>
        </p:nvSpPr>
        <p:spPr>
          <a:xfrm>
            <a:off x="6691407" y="5015426"/>
            <a:ext cx="2305439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ea typeface="Lato Light" panose="020F0502020204030203" pitchFamily="34" charset="0"/>
                <a:cs typeface="Poppins" pitchFamily="2" charset="77"/>
              </a:rPr>
              <a:t>Велосипедные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ea typeface="Lato Light" panose="020F0502020204030203" pitchFamily="34" charset="0"/>
                <a:cs typeface="Poppins" pitchFamily="2" charset="77"/>
              </a:rPr>
              <a:t> и</a:t>
            </a:r>
          </a:p>
          <a:p>
            <a:pPr marL="0" marR="0" lvl="0" indent="0" algn="l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ea typeface="Lato Light" panose="020F0502020204030203" pitchFamily="34" charset="0"/>
                <a:cs typeface="Poppins" pitchFamily="2" charset="77"/>
              </a:rPr>
              <a:t>роллерные дорожки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rebuchet MS" panose="020B0603020202020204" pitchFamily="34" charset="0"/>
              <a:ea typeface="Lato Light" panose="020F0502020204030203" pitchFamily="34" charset="0"/>
              <a:cs typeface="Poppins" pitchFamily="2" charset="77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B79ADDC-D1CD-344E-864A-9509AC1BCC93}"/>
              </a:ext>
            </a:extLst>
          </p:cNvPr>
          <p:cNvSpPr txBox="1"/>
          <p:nvPr/>
        </p:nvSpPr>
        <p:spPr>
          <a:xfrm>
            <a:off x="-60289" y="1483532"/>
            <a:ext cx="2414444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Lato Light" panose="020F0502020204030203" pitchFamily="34" charset="0"/>
                <a:cs typeface="Poppins" pitchFamily="2" charset="77"/>
              </a:rPr>
              <a:t>Остановки транспорта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 pitchFamily="34" charset="0"/>
              <a:ea typeface="Lato Light" panose="020F0502020204030203" pitchFamily="34" charset="0"/>
              <a:cs typeface="Poppins" pitchFamily="2" charset="77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8D6235D-B259-A04F-A6BF-43586BFD8226}"/>
              </a:ext>
            </a:extLst>
          </p:cNvPr>
          <p:cNvSpPr txBox="1"/>
          <p:nvPr/>
        </p:nvSpPr>
        <p:spPr>
          <a:xfrm>
            <a:off x="749936" y="5015426"/>
            <a:ext cx="1148071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A90B6"/>
                </a:solidFill>
                <a:effectLst/>
                <a:uLnTx/>
                <a:uFillTx/>
                <a:latin typeface="Trebuchet MS" panose="020B0603020202020204" pitchFamily="34" charset="0"/>
                <a:ea typeface="Lato Light" panose="020F0502020204030203" pitchFamily="34" charset="0"/>
                <a:cs typeface="Poppins" pitchFamily="2" charset="77"/>
              </a:rPr>
              <a:t>Тротуары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3A90B6"/>
              </a:solidFill>
              <a:effectLst/>
              <a:uLnTx/>
              <a:uFillTx/>
              <a:latin typeface="Trebuchet MS" panose="020B0603020202020204" pitchFamily="34" charset="0"/>
              <a:ea typeface="Lato Light" panose="020F0502020204030203" pitchFamily="34" charset="0"/>
              <a:cs typeface="Poppins" pitchFamily="2" charset="77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0F51696-428D-C64E-9CDD-F5CAF706DA15}"/>
              </a:ext>
            </a:extLst>
          </p:cNvPr>
          <p:cNvSpPr txBox="1"/>
          <p:nvPr/>
        </p:nvSpPr>
        <p:spPr>
          <a:xfrm>
            <a:off x="3263782" y="5329403"/>
            <a:ext cx="2630849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9972"/>
                </a:solidFill>
                <a:effectLst/>
                <a:uLnTx/>
                <a:uFillTx/>
                <a:latin typeface="Trebuchet MS" panose="020B0603020202020204" pitchFamily="34" charset="0"/>
                <a:ea typeface="Lato Light" panose="020F0502020204030203" pitchFamily="34" charset="0"/>
                <a:cs typeface="Poppins" pitchFamily="2" charset="77"/>
              </a:rPr>
              <a:t>Дороги, мосты, тоннели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A9972"/>
              </a:solidFill>
              <a:effectLst/>
              <a:uLnTx/>
              <a:uFillTx/>
              <a:latin typeface="Trebuchet MS" panose="020B0603020202020204" pitchFamily="34" charset="0"/>
              <a:ea typeface="Lato Light" panose="020F0502020204030203" pitchFamily="34" charset="0"/>
              <a:cs typeface="Poppins" pitchFamily="2" charset="77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4570" y="1795655"/>
            <a:ext cx="901084" cy="319201"/>
            <a:chOff x="2758094" y="2310235"/>
            <a:chExt cx="901084" cy="319201"/>
          </a:xfrm>
        </p:grpSpPr>
        <p:cxnSp>
          <p:nvCxnSpPr>
            <p:cNvPr id="112" name="Straight Connector 83">
              <a:extLst>
                <a:ext uri="{FF2B5EF4-FFF2-40B4-BE49-F238E27FC236}">
                  <a16:creationId xmlns:a16="http://schemas.microsoft.com/office/drawing/2014/main" id="{D6223BE2-9DC2-6745-91FC-CF6BED4C5D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094" y="2310235"/>
              <a:ext cx="567060" cy="2185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13" name="Straight Connector 85">
              <a:extLst>
                <a:ext uri="{FF2B5EF4-FFF2-40B4-BE49-F238E27FC236}">
                  <a16:creationId xmlns:a16="http://schemas.microsoft.com/office/drawing/2014/main" id="{108036CC-A1E1-8F4E-846F-60FDFD4570DF}"/>
                </a:ext>
              </a:extLst>
            </p:cNvPr>
            <p:cNvCxnSpPr>
              <a:cxnSpLocks/>
            </p:cNvCxnSpPr>
            <p:nvPr/>
          </p:nvCxnSpPr>
          <p:spPr>
            <a:xfrm>
              <a:off x="3313605" y="2310235"/>
              <a:ext cx="345573" cy="319201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114" name="Straight Connector 90">
            <a:extLst>
              <a:ext uri="{FF2B5EF4-FFF2-40B4-BE49-F238E27FC236}">
                <a16:creationId xmlns:a16="http://schemas.microsoft.com/office/drawing/2014/main" id="{C2BA3DDA-3A11-1C4F-8EFB-33981809A081}"/>
              </a:ext>
            </a:extLst>
          </p:cNvPr>
          <p:cNvCxnSpPr>
            <a:cxnSpLocks/>
          </p:cNvCxnSpPr>
          <p:nvPr/>
        </p:nvCxnSpPr>
        <p:spPr>
          <a:xfrm>
            <a:off x="6392274" y="2231303"/>
            <a:ext cx="0" cy="0"/>
          </a:xfrm>
          <a:prstGeom prst="line">
            <a:avLst/>
          </a:prstGeom>
          <a:noFill/>
          <a:ln w="3810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cxnSp>
        <p:nvCxnSpPr>
          <p:cNvPr id="117" name="Straight Connector 94">
            <a:extLst>
              <a:ext uri="{FF2B5EF4-FFF2-40B4-BE49-F238E27FC236}">
                <a16:creationId xmlns:a16="http://schemas.microsoft.com/office/drawing/2014/main" id="{556CEFDC-CF4E-8C46-93CC-33B9E6320047}"/>
              </a:ext>
            </a:extLst>
          </p:cNvPr>
          <p:cNvCxnSpPr>
            <a:cxnSpLocks/>
          </p:cNvCxnSpPr>
          <p:nvPr/>
        </p:nvCxnSpPr>
        <p:spPr>
          <a:xfrm>
            <a:off x="3601476" y="4765777"/>
            <a:ext cx="0" cy="0"/>
          </a:xfrm>
          <a:prstGeom prst="line">
            <a:avLst/>
          </a:prstGeom>
          <a:noFill/>
          <a:ln w="3810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cxnSp>
        <p:nvCxnSpPr>
          <p:cNvPr id="118" name="Straight Connector 96">
            <a:extLst>
              <a:ext uri="{FF2B5EF4-FFF2-40B4-BE49-F238E27FC236}">
                <a16:creationId xmlns:a16="http://schemas.microsoft.com/office/drawing/2014/main" id="{A3B14830-F3B7-6F47-A73E-33C1F1F02E10}"/>
              </a:ext>
            </a:extLst>
          </p:cNvPr>
          <p:cNvCxnSpPr>
            <a:cxnSpLocks/>
          </p:cNvCxnSpPr>
          <p:nvPr/>
        </p:nvCxnSpPr>
        <p:spPr>
          <a:xfrm flipV="1">
            <a:off x="6392274" y="4760901"/>
            <a:ext cx="0" cy="0"/>
          </a:xfrm>
          <a:prstGeom prst="line">
            <a:avLst/>
          </a:prstGeom>
          <a:noFill/>
          <a:ln w="3810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cxnSp>
        <p:nvCxnSpPr>
          <p:cNvPr id="119" name="Straight Connector 97">
            <a:extLst>
              <a:ext uri="{FF2B5EF4-FFF2-40B4-BE49-F238E27FC236}">
                <a16:creationId xmlns:a16="http://schemas.microsoft.com/office/drawing/2014/main" id="{1274FA9D-F631-854A-85BE-2C321E72EFC3}"/>
              </a:ext>
            </a:extLst>
          </p:cNvPr>
          <p:cNvCxnSpPr>
            <a:cxnSpLocks/>
          </p:cNvCxnSpPr>
          <p:nvPr/>
        </p:nvCxnSpPr>
        <p:spPr>
          <a:xfrm flipH="1">
            <a:off x="5541660" y="4765777"/>
            <a:ext cx="0" cy="0"/>
          </a:xfrm>
          <a:prstGeom prst="line">
            <a:avLst/>
          </a:prstGeom>
          <a:noFill/>
          <a:ln w="3810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C32C90D2-128A-A04B-9B7E-63376BF21D47}"/>
              </a:ext>
            </a:extLst>
          </p:cNvPr>
          <p:cNvSpPr txBox="1"/>
          <p:nvPr/>
        </p:nvSpPr>
        <p:spPr>
          <a:xfrm>
            <a:off x="3558648" y="2974465"/>
            <a:ext cx="212175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C2835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Poppins" pitchFamily="2" charset="77"/>
              </a:rPr>
              <a:t>Цветной асфальтобетон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C2835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Poppins" pitchFamily="2" charset="77"/>
              </a:rPr>
              <a:t>на              </a:t>
            </a:r>
            <a:r>
              <a:rPr lang="en-US" sz="2000" b="1" dirty="0" smtClean="0">
                <a:solidFill>
                  <a:srgbClr val="1C2835"/>
                </a:solidFill>
                <a:latin typeface="Trebuchet MS" panose="020B0603020202020204" pitchFamily="34" charset="0"/>
                <a:cs typeface="Poppins" pitchFamily="2" charset="77"/>
              </a:rPr>
              <a:t>™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C2835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Poppins" pitchFamily="2" charset="77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5852402" y="1823976"/>
            <a:ext cx="933692" cy="319201"/>
            <a:chOff x="5439909" y="2310236"/>
            <a:chExt cx="933692" cy="319201"/>
          </a:xfrm>
        </p:grpSpPr>
        <p:cxnSp>
          <p:nvCxnSpPr>
            <p:cNvPr id="115" name="Straight Connector 91">
              <a:extLst>
                <a:ext uri="{FF2B5EF4-FFF2-40B4-BE49-F238E27FC236}">
                  <a16:creationId xmlns:a16="http://schemas.microsoft.com/office/drawing/2014/main" id="{7C6B3729-0CF9-A14C-8727-7AC08A36EB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9909" y="2310236"/>
              <a:ext cx="272031" cy="319201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23" name="Straight Connector 83">
              <a:extLst>
                <a:ext uri="{FF2B5EF4-FFF2-40B4-BE49-F238E27FC236}">
                  <a16:creationId xmlns:a16="http://schemas.microsoft.com/office/drawing/2014/main" id="{D6223BE2-9DC2-6745-91FC-CF6BED4C5D85}"/>
                </a:ext>
              </a:extLst>
            </p:cNvPr>
            <p:cNvCxnSpPr>
              <a:cxnSpLocks/>
            </p:cNvCxnSpPr>
            <p:nvPr/>
          </p:nvCxnSpPr>
          <p:spPr>
            <a:xfrm>
              <a:off x="5699988" y="2310236"/>
              <a:ext cx="673613" cy="0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29" name="Группа 28"/>
          <p:cNvGrpSpPr/>
          <p:nvPr/>
        </p:nvGrpSpPr>
        <p:grpSpPr>
          <a:xfrm>
            <a:off x="2467947" y="4821940"/>
            <a:ext cx="952509" cy="384703"/>
            <a:chOff x="2750719" y="4366120"/>
            <a:chExt cx="952509" cy="410532"/>
          </a:xfrm>
        </p:grpSpPr>
        <p:cxnSp>
          <p:nvCxnSpPr>
            <p:cNvPr id="116" name="Straight Connector 93">
              <a:extLst>
                <a:ext uri="{FF2B5EF4-FFF2-40B4-BE49-F238E27FC236}">
                  <a16:creationId xmlns:a16="http://schemas.microsoft.com/office/drawing/2014/main" id="{582D2E99-457D-1647-8B5C-EF07D6321147}"/>
                </a:ext>
              </a:extLst>
            </p:cNvPr>
            <p:cNvCxnSpPr>
              <a:cxnSpLocks/>
            </p:cNvCxnSpPr>
            <p:nvPr/>
          </p:nvCxnSpPr>
          <p:spPr>
            <a:xfrm>
              <a:off x="2750719" y="4760901"/>
              <a:ext cx="592830" cy="4876"/>
            </a:xfrm>
            <a:prstGeom prst="line">
              <a:avLst/>
            </a:prstGeom>
            <a:noFill/>
            <a:ln w="38100" cap="flat" cmpd="sng" algn="ctr">
              <a:solidFill>
                <a:srgbClr val="3A90B6"/>
              </a:solidFill>
              <a:prstDash val="solid"/>
              <a:miter lim="800000"/>
            </a:ln>
            <a:effectLst/>
          </p:spPr>
        </p:cxnSp>
        <p:cxnSp>
          <p:nvCxnSpPr>
            <p:cNvPr id="66" name="Straight Connector 93">
              <a:extLst>
                <a:ext uri="{FF2B5EF4-FFF2-40B4-BE49-F238E27FC236}">
                  <a16:creationId xmlns:a16="http://schemas.microsoft.com/office/drawing/2014/main" id="{582D2E99-457D-1647-8B5C-EF07D63211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25154" y="4366120"/>
              <a:ext cx="378074" cy="410532"/>
            </a:xfrm>
            <a:prstGeom prst="line">
              <a:avLst/>
            </a:prstGeom>
            <a:noFill/>
            <a:ln w="38100" cap="flat" cmpd="sng" algn="ctr">
              <a:solidFill>
                <a:srgbClr val="3A90B6"/>
              </a:solidFill>
              <a:prstDash val="solid"/>
              <a:miter lim="800000"/>
            </a:ln>
            <a:effectLst/>
          </p:spPr>
        </p:cxnSp>
      </p:grpSp>
      <p:grpSp>
        <p:nvGrpSpPr>
          <p:cNvPr id="28" name="Группа 27"/>
          <p:cNvGrpSpPr/>
          <p:nvPr/>
        </p:nvGrpSpPr>
        <p:grpSpPr>
          <a:xfrm>
            <a:off x="5738553" y="4764018"/>
            <a:ext cx="927033" cy="394781"/>
            <a:chOff x="5445225" y="4371436"/>
            <a:chExt cx="927033" cy="394781"/>
          </a:xfrm>
        </p:grpSpPr>
        <p:cxnSp>
          <p:nvCxnSpPr>
            <p:cNvPr id="124" name="Straight Connector 93">
              <a:extLst>
                <a:ext uri="{FF2B5EF4-FFF2-40B4-BE49-F238E27FC236}">
                  <a16:creationId xmlns:a16="http://schemas.microsoft.com/office/drawing/2014/main" id="{582D2E99-457D-1647-8B5C-EF07D6321147}"/>
                </a:ext>
              </a:extLst>
            </p:cNvPr>
            <p:cNvCxnSpPr>
              <a:cxnSpLocks/>
            </p:cNvCxnSpPr>
            <p:nvPr/>
          </p:nvCxnSpPr>
          <p:spPr>
            <a:xfrm>
              <a:off x="5806690" y="4760901"/>
              <a:ext cx="565568" cy="4876"/>
            </a:xfrm>
            <a:prstGeom prst="line">
              <a:avLst/>
            </a:prstGeom>
            <a:noFill/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67" name="Straight Connector 93">
              <a:extLst>
                <a:ext uri="{FF2B5EF4-FFF2-40B4-BE49-F238E27FC236}">
                  <a16:creationId xmlns:a16="http://schemas.microsoft.com/office/drawing/2014/main" id="{582D2E99-457D-1647-8B5C-EF07D6321147}"/>
                </a:ext>
              </a:extLst>
            </p:cNvPr>
            <p:cNvCxnSpPr>
              <a:cxnSpLocks/>
            </p:cNvCxnSpPr>
            <p:nvPr/>
          </p:nvCxnSpPr>
          <p:spPr>
            <a:xfrm>
              <a:off x="5445225" y="4371436"/>
              <a:ext cx="372097" cy="394781"/>
            </a:xfrm>
            <a:prstGeom prst="line">
              <a:avLst/>
            </a:prstGeom>
            <a:noFill/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  <a:miter lim="800000"/>
            </a:ln>
            <a:effectLst/>
          </p:spPr>
        </p:cxnSp>
      </p:grpSp>
      <p:pic>
        <p:nvPicPr>
          <p:cNvPr id="50" name="Рисунок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70" y="-462249"/>
            <a:ext cx="1872208" cy="125255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035D698-FF37-E443-AFC8-3730BB169D19}"/>
              </a:ext>
            </a:extLst>
          </p:cNvPr>
          <p:cNvSpPr txBox="1"/>
          <p:nvPr/>
        </p:nvSpPr>
        <p:spPr>
          <a:xfrm>
            <a:off x="3146452" y="1356814"/>
            <a:ext cx="2956259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 defTabSz="685846"/>
            <a:r>
              <a:rPr lang="ru-RU" sz="1600" b="1" dirty="0" smtClean="0">
                <a:solidFill>
                  <a:srgbClr val="F89A1C"/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Poppins" pitchFamily="2" charset="77"/>
              </a:rPr>
              <a:t>Дворы и детские площадки</a:t>
            </a:r>
            <a:endParaRPr lang="en-US" sz="1600" b="1" dirty="0">
              <a:solidFill>
                <a:srgbClr val="F89A1C"/>
              </a:solidFill>
              <a:latin typeface="Trebuchet MS" panose="020B0603020202020204" pitchFamily="34" charset="0"/>
              <a:ea typeface="Lato Light" panose="020F0502020204030203" pitchFamily="34" charset="0"/>
              <a:cs typeface="Poppins" pitchFamily="2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E922261-0660-2D43-A63C-D613B7E9AB8C}"/>
              </a:ext>
            </a:extLst>
          </p:cNvPr>
          <p:cNvSpPr txBox="1"/>
          <p:nvPr/>
        </p:nvSpPr>
        <p:spPr>
          <a:xfrm>
            <a:off x="3692788" y="403162"/>
            <a:ext cx="2280744" cy="12285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 defTabSz="6858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Пешеходные дорожки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71450" indent="-171450" defTabSz="6858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Велодорожки</a:t>
            </a:r>
          </a:p>
          <a:p>
            <a:pPr marL="171450" indent="-171450" defTabSz="6858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Коттеджные поселки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46">
              <a:lnSpc>
                <a:spcPts val="1313"/>
              </a:lnSpc>
            </a:pPr>
            <a:endParaRPr lang="ru-RU" sz="1400" dirty="0">
              <a:solidFill>
                <a:srgbClr val="B71627"/>
              </a:solidFill>
            </a:endParaRPr>
          </a:p>
        </p:txBody>
      </p:sp>
      <p:sp>
        <p:nvSpPr>
          <p:cNvPr id="54" name="Shape 48622">
            <a:extLst>
              <a:ext uri="{FF2B5EF4-FFF2-40B4-BE49-F238E27FC236}">
                <a16:creationId xmlns:a16="http://schemas.microsoft.com/office/drawing/2014/main" id="{62B1A9E4-9924-AD42-AB14-B9F6F4F56684}"/>
              </a:ext>
            </a:extLst>
          </p:cNvPr>
          <p:cNvSpPr/>
          <p:nvPr/>
        </p:nvSpPr>
        <p:spPr>
          <a:xfrm>
            <a:off x="3958252" y="1785048"/>
            <a:ext cx="1445750" cy="659321"/>
          </a:xfrm>
          <a:prstGeom prst="rect">
            <a:avLst/>
          </a:prstGeom>
          <a:solidFill>
            <a:srgbClr val="F89A1C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685846"/>
            <a:endParaRPr sz="2400" kern="0" dirty="0">
              <a:solidFill>
                <a:srgbClr val="B3B3B3"/>
              </a:solidFill>
              <a:latin typeface="Trebuchet MS" panose="020B0603020202020204" pitchFamily="34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667" y="1832752"/>
            <a:ext cx="568987" cy="568987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08" y="1837075"/>
            <a:ext cx="558252" cy="558252"/>
          </a:xfrm>
          <a:prstGeom prst="rect">
            <a:avLst/>
          </a:prstGeom>
        </p:spPr>
      </p:pic>
      <p:sp>
        <p:nvSpPr>
          <p:cNvPr id="58" name="Shape 48622">
            <a:extLst>
              <a:ext uri="{FF2B5EF4-FFF2-40B4-BE49-F238E27FC236}">
                <a16:creationId xmlns:a16="http://schemas.microsoft.com/office/drawing/2014/main" id="{62B1A9E4-9924-AD42-AB14-B9F6F4F56684}"/>
              </a:ext>
            </a:extLst>
          </p:cNvPr>
          <p:cNvSpPr/>
          <p:nvPr/>
        </p:nvSpPr>
        <p:spPr>
          <a:xfrm>
            <a:off x="2513399" y="2437295"/>
            <a:ext cx="1441600" cy="657667"/>
          </a:xfrm>
          <a:prstGeom prst="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685846"/>
            <a:endParaRPr sz="2400" kern="0" dirty="0">
              <a:solidFill>
                <a:srgbClr val="B3B3B3"/>
              </a:solidFill>
              <a:latin typeface="Trebuchet MS" panose="020B0603020202020204" pitchFamily="34" charset="0"/>
            </a:endParaRPr>
          </a:p>
        </p:txBody>
      </p:sp>
      <p:sp>
        <p:nvSpPr>
          <p:cNvPr id="69" name="Shape 48622">
            <a:extLst>
              <a:ext uri="{FF2B5EF4-FFF2-40B4-BE49-F238E27FC236}">
                <a16:creationId xmlns:a16="http://schemas.microsoft.com/office/drawing/2014/main" id="{62B1A9E4-9924-AD42-AB14-B9F6F4F56684}"/>
              </a:ext>
            </a:extLst>
          </p:cNvPr>
          <p:cNvSpPr/>
          <p:nvPr/>
        </p:nvSpPr>
        <p:spPr>
          <a:xfrm>
            <a:off x="5393345" y="2443402"/>
            <a:ext cx="1445750" cy="659321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685846"/>
            <a:endParaRPr sz="2400" kern="0" dirty="0">
              <a:solidFill>
                <a:srgbClr val="B3B3B3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49" y="2547643"/>
            <a:ext cx="495539" cy="4955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810" y="2436273"/>
            <a:ext cx="637341" cy="673578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BE922261-0660-2D43-A63C-D613B7E9AB8C}"/>
              </a:ext>
            </a:extLst>
          </p:cNvPr>
          <p:cNvSpPr txBox="1"/>
          <p:nvPr/>
        </p:nvSpPr>
        <p:spPr>
          <a:xfrm>
            <a:off x="135204" y="1852683"/>
            <a:ext cx="2280744" cy="10130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 defTabSz="685846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Автобус, троллейбус трамвай и т.д.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71450" indent="-171450" defTabSz="6858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Пешеходные переходы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46">
              <a:lnSpc>
                <a:spcPts val="1313"/>
              </a:lnSpc>
            </a:pPr>
            <a:endParaRPr lang="ru-RU" sz="1400" dirty="0">
              <a:solidFill>
                <a:srgbClr val="B71627"/>
              </a:solidFill>
            </a:endParaRPr>
          </a:p>
        </p:txBody>
      </p:sp>
      <p:sp>
        <p:nvSpPr>
          <p:cNvPr id="72" name="Shape 48622">
            <a:extLst>
              <a:ext uri="{FF2B5EF4-FFF2-40B4-BE49-F238E27FC236}">
                <a16:creationId xmlns:a16="http://schemas.microsoft.com/office/drawing/2014/main" id="{62B1A9E4-9924-AD42-AB14-B9F6F4F56684}"/>
              </a:ext>
            </a:extLst>
          </p:cNvPr>
          <p:cNvSpPr/>
          <p:nvPr/>
        </p:nvSpPr>
        <p:spPr>
          <a:xfrm>
            <a:off x="2441837" y="3892980"/>
            <a:ext cx="1445750" cy="659321"/>
          </a:xfrm>
          <a:prstGeom prst="rect">
            <a:avLst/>
          </a:prstGeom>
          <a:solidFill>
            <a:srgbClr val="3A90B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685846"/>
            <a:endParaRPr sz="2400" kern="0" dirty="0">
              <a:solidFill>
                <a:srgbClr val="B3B3B3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77" y="3884313"/>
            <a:ext cx="700660" cy="7006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033" y="3913360"/>
            <a:ext cx="597574" cy="597574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BE922261-0660-2D43-A63C-D613B7E9AB8C}"/>
              </a:ext>
            </a:extLst>
          </p:cNvPr>
          <p:cNvSpPr txBox="1"/>
          <p:nvPr/>
        </p:nvSpPr>
        <p:spPr>
          <a:xfrm>
            <a:off x="153370" y="3799843"/>
            <a:ext cx="2680691" cy="13362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 defTabSz="685846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Тротуары и дорожки в парках и скверах</a:t>
            </a:r>
          </a:p>
          <a:p>
            <a:pPr defTabSz="685846"/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71450" indent="-171450" defTabSz="685846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Тротуары и дорожки в жилых зонах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46">
              <a:lnSpc>
                <a:spcPts val="1313"/>
              </a:lnSpc>
            </a:pPr>
            <a:endParaRPr lang="ru-RU" sz="1400" dirty="0">
              <a:solidFill>
                <a:srgbClr val="B71627"/>
              </a:solidFill>
            </a:endParaRPr>
          </a:p>
        </p:txBody>
      </p:sp>
      <p:sp>
        <p:nvSpPr>
          <p:cNvPr id="74" name="Shape 48622">
            <a:extLst>
              <a:ext uri="{FF2B5EF4-FFF2-40B4-BE49-F238E27FC236}">
                <a16:creationId xmlns:a16="http://schemas.microsoft.com/office/drawing/2014/main" id="{62B1A9E4-9924-AD42-AB14-B9F6F4F56684}"/>
              </a:ext>
            </a:extLst>
          </p:cNvPr>
          <p:cNvSpPr/>
          <p:nvPr/>
        </p:nvSpPr>
        <p:spPr>
          <a:xfrm>
            <a:off x="3883163" y="4550512"/>
            <a:ext cx="1445750" cy="659321"/>
          </a:xfrm>
          <a:prstGeom prst="rect">
            <a:avLst/>
          </a:prstGeom>
          <a:solidFill>
            <a:srgbClr val="FA997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685846"/>
            <a:endParaRPr sz="2400" kern="0" dirty="0">
              <a:solidFill>
                <a:srgbClr val="B3B3B3"/>
              </a:solidFill>
              <a:latin typeface="Trebuchet MS" panose="020B0603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775" y="2500992"/>
            <a:ext cx="544140" cy="5441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84" y="2431565"/>
            <a:ext cx="705015" cy="705015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BE922261-0660-2D43-A63C-D613B7E9AB8C}"/>
              </a:ext>
            </a:extLst>
          </p:cNvPr>
          <p:cNvSpPr txBox="1"/>
          <p:nvPr/>
        </p:nvSpPr>
        <p:spPr>
          <a:xfrm>
            <a:off x="6877525" y="1925016"/>
            <a:ext cx="2280744" cy="15517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 defTabSz="685846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Паркинги наземные и подземные</a:t>
            </a:r>
          </a:p>
          <a:p>
            <a:pPr defTabSz="685846"/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71450" indent="-171450" defTabSz="685846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Определенные парковочные места и стоянки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46">
              <a:lnSpc>
                <a:spcPts val="1313"/>
              </a:lnSpc>
            </a:pPr>
            <a:endParaRPr lang="ru-RU" sz="1400" dirty="0">
              <a:solidFill>
                <a:srgbClr val="B71627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E922261-0660-2D43-A63C-D613B7E9AB8C}"/>
              </a:ext>
            </a:extLst>
          </p:cNvPr>
          <p:cNvSpPr txBox="1"/>
          <p:nvPr/>
        </p:nvSpPr>
        <p:spPr>
          <a:xfrm>
            <a:off x="6797215" y="3799844"/>
            <a:ext cx="2280744" cy="13362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 defTabSz="685846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По выделенному маршруту, в парках</a:t>
            </a:r>
          </a:p>
          <a:p>
            <a:pPr defTabSz="685846"/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71450" indent="-171450" defTabSz="685846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 черте города для безопасности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46">
              <a:lnSpc>
                <a:spcPts val="1313"/>
              </a:lnSpc>
            </a:pPr>
            <a:endParaRPr lang="ru-RU" sz="1400" dirty="0">
              <a:solidFill>
                <a:srgbClr val="B71627"/>
              </a:solidFill>
            </a:endParaRPr>
          </a:p>
        </p:txBody>
      </p:sp>
      <p:sp>
        <p:nvSpPr>
          <p:cNvPr id="75" name="Shape 48622">
            <a:extLst>
              <a:ext uri="{FF2B5EF4-FFF2-40B4-BE49-F238E27FC236}">
                <a16:creationId xmlns:a16="http://schemas.microsoft.com/office/drawing/2014/main" id="{62B1A9E4-9924-AD42-AB14-B9F6F4F56684}"/>
              </a:ext>
            </a:extLst>
          </p:cNvPr>
          <p:cNvSpPr/>
          <p:nvPr/>
        </p:nvSpPr>
        <p:spPr>
          <a:xfrm>
            <a:off x="5316928" y="3890083"/>
            <a:ext cx="1445750" cy="65932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685846"/>
            <a:endParaRPr sz="2400" kern="0" dirty="0">
              <a:solidFill>
                <a:srgbClr val="B3B3B3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56" y="3964096"/>
            <a:ext cx="563202" cy="5632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95" y="3974047"/>
            <a:ext cx="521191" cy="5211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50" y="4599425"/>
            <a:ext cx="559374" cy="5593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08" y="4679360"/>
            <a:ext cx="438076" cy="438076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BE922261-0660-2D43-A63C-D613B7E9AB8C}"/>
              </a:ext>
            </a:extLst>
          </p:cNvPr>
          <p:cNvSpPr txBox="1"/>
          <p:nvPr/>
        </p:nvSpPr>
        <p:spPr>
          <a:xfrm>
            <a:off x="3345335" y="5775167"/>
            <a:ext cx="3532190" cy="11208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 defTabSz="685846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Выделенные полосы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71450" indent="-171450" defTabSz="6858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Светлые и светоотражающие  покрытия в тоннелях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46">
              <a:lnSpc>
                <a:spcPts val="1313"/>
              </a:lnSpc>
            </a:pPr>
            <a:endParaRPr lang="ru-RU" sz="1400" dirty="0">
              <a:solidFill>
                <a:srgbClr val="B71627"/>
              </a:solidFill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204" y="3419715"/>
            <a:ext cx="978581" cy="67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0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-8078" y="-48099"/>
            <a:ext cx="8335962" cy="648072"/>
          </a:xfrm>
        </p:spPr>
        <p:txBody>
          <a:bodyPr/>
          <a:lstStyle/>
          <a:p>
            <a:r>
              <a:rPr lang="ru-RU" dirty="0" smtClean="0">
                <a:effectLst/>
              </a:rPr>
              <a:t>Интеграция с городской средой</a:t>
            </a:r>
            <a:endParaRPr lang="ru-RU" dirty="0">
              <a:effectLst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0B6A-400C-450F-9E03-D5BF3A74DE97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3580489" y="1504821"/>
            <a:ext cx="1979375" cy="1850052"/>
          </a:xfrm>
          <a:prstGeom prst="flowChartConnector">
            <a:avLst/>
          </a:prstGeom>
          <a:solidFill>
            <a:srgbClr val="C0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Соединительная линия уступом 12"/>
          <p:cNvCxnSpPr>
            <a:stCxn id="11" idx="2"/>
            <a:endCxn id="14" idx="3"/>
          </p:cNvCxnSpPr>
          <p:nvPr/>
        </p:nvCxnSpPr>
        <p:spPr>
          <a:xfrm rot="10800000">
            <a:off x="2834744" y="986281"/>
            <a:ext cx="750187" cy="1338261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32943" y="547577"/>
            <a:ext cx="2801800" cy="87740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 </a:t>
            </a:r>
            <a:r>
              <a:rPr lang="ru-RU" sz="20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Эстетика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cxnSp>
        <p:nvCxnSpPr>
          <p:cNvPr id="24" name="Соединительная линия уступом 23"/>
          <p:cNvCxnSpPr/>
          <p:nvPr/>
        </p:nvCxnSpPr>
        <p:spPr>
          <a:xfrm rot="5400000">
            <a:off x="2737203" y="2964658"/>
            <a:ext cx="1143949" cy="488456"/>
          </a:xfrm>
          <a:prstGeom prst="bentConnector3">
            <a:avLst>
              <a:gd name="adj1" fmla="val 50000"/>
            </a:avLst>
          </a:prstGeom>
          <a:ln w="34925">
            <a:solidFill>
              <a:srgbClr val="FA9972"/>
            </a:solidFill>
            <a:prstDash val="dash"/>
            <a:head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кругленный прямоугольник 28"/>
          <p:cNvSpPr/>
          <p:nvPr/>
        </p:nvSpPr>
        <p:spPr>
          <a:xfrm>
            <a:off x="40606" y="3395678"/>
            <a:ext cx="2876857" cy="922954"/>
          </a:xfrm>
          <a:prstGeom prst="roundRect">
            <a:avLst/>
          </a:prstGeom>
          <a:solidFill>
            <a:srgbClr val="FA99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43" y="3576758"/>
            <a:ext cx="473190" cy="473190"/>
          </a:xfrm>
          <a:prstGeom prst="rect">
            <a:avLst/>
          </a:prstGeom>
          <a:ln>
            <a:noFill/>
          </a:ln>
        </p:spPr>
      </p:pic>
      <p:cxnSp>
        <p:nvCxnSpPr>
          <p:cNvPr id="60" name="Соединительная линия уступом 59"/>
          <p:cNvCxnSpPr/>
          <p:nvPr/>
        </p:nvCxnSpPr>
        <p:spPr>
          <a:xfrm flipV="1">
            <a:off x="4803604" y="1026247"/>
            <a:ext cx="798535" cy="502662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Скругленный прямоугольник 60"/>
          <p:cNvSpPr/>
          <p:nvPr/>
        </p:nvSpPr>
        <p:spPr>
          <a:xfrm>
            <a:off x="5548330" y="715337"/>
            <a:ext cx="3344150" cy="92338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0606" y="3421608"/>
            <a:ext cx="2425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Туристическая и инвестиционная привлекательность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68207" y="962296"/>
            <a:ext cx="1888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Безопасность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22" y="612183"/>
            <a:ext cx="1096481" cy="10964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16796" y="1720874"/>
            <a:ext cx="332595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Идентификация специальных зон движения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rebuchet MS" panose="020B0603020202020204" pitchFamily="34" charset="0"/>
              </a:rPr>
              <a:t>Велосипедные дорожки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rebuchet MS" panose="020B0603020202020204" pitchFamily="34" charset="0"/>
              </a:rPr>
              <a:t>Пешеходные переходы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rebuchet MS" panose="020B0603020202020204" pitchFamily="34" charset="0"/>
              </a:rPr>
              <a:t>Выделенные полосы для движения общественного транспорта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rebuchet MS" panose="020B0603020202020204" pitchFamily="34" charset="0"/>
              </a:rPr>
              <a:t>Парковки </a:t>
            </a:r>
            <a:endParaRPr lang="ru-RU" dirty="0">
              <a:latin typeface="Trebuchet MS" panose="020B0603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63" y="502997"/>
            <a:ext cx="875029" cy="875029"/>
          </a:xfrm>
          <a:prstGeom prst="rect">
            <a:avLst/>
          </a:prstGeom>
        </p:spPr>
      </p:pic>
      <p:sp>
        <p:nvSpPr>
          <p:cNvPr id="59" name="Скругленный прямоугольник 58"/>
          <p:cNvSpPr/>
          <p:nvPr/>
        </p:nvSpPr>
        <p:spPr>
          <a:xfrm>
            <a:off x="2982658" y="4096449"/>
            <a:ext cx="2619482" cy="877406"/>
          </a:xfrm>
          <a:prstGeom prst="round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Экология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64" name="Блок-схема: узел 63"/>
          <p:cNvSpPr/>
          <p:nvPr/>
        </p:nvSpPr>
        <p:spPr>
          <a:xfrm>
            <a:off x="3576891" y="1657250"/>
            <a:ext cx="1646685" cy="1427231"/>
          </a:xfrm>
          <a:prstGeom prst="flowChartConnector">
            <a:avLst/>
          </a:prstGeom>
          <a:solidFill>
            <a:srgbClr val="5B9BD5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3584930" y="1772406"/>
            <a:ext cx="1224171" cy="1183734"/>
          </a:xfrm>
          <a:prstGeom prst="flowChartConnector">
            <a:avLst/>
          </a:prstGeom>
          <a:solidFill>
            <a:srgbClr val="FA9972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3584930" y="1956960"/>
            <a:ext cx="720080" cy="735161"/>
          </a:xfrm>
          <a:prstGeom prst="flowChartConnector">
            <a:avLst/>
          </a:prstGeom>
          <a:solidFill>
            <a:srgbClr val="00B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5" name="Соединительная линия уступом 64"/>
          <p:cNvCxnSpPr/>
          <p:nvPr/>
        </p:nvCxnSpPr>
        <p:spPr>
          <a:xfrm rot="16200000" flipV="1">
            <a:off x="3509763" y="3172287"/>
            <a:ext cx="1272013" cy="852466"/>
          </a:xfrm>
          <a:prstGeom prst="bentConnector3">
            <a:avLst>
              <a:gd name="adj1" fmla="val 50000"/>
            </a:avLst>
          </a:prstGeom>
          <a:ln w="38100">
            <a:solidFill>
              <a:srgbClr val="5B9BD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-72902" y="4366455"/>
            <a:ext cx="302215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A9972"/>
                </a:solidFill>
                <a:latin typeface="Trebuchet MS" panose="020B0603020202020204" pitchFamily="34" charset="0"/>
              </a:rPr>
              <a:t>Интерес к туристическим зонам</a:t>
            </a:r>
          </a:p>
          <a:p>
            <a:pPr algn="ctr"/>
            <a:endParaRPr lang="ru-RU" b="1" dirty="0" smtClean="0">
              <a:solidFill>
                <a:srgbClr val="FA9972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rebuchet MS" panose="020B0603020202020204" pitchFamily="34" charset="0"/>
              </a:rPr>
              <a:t>Вертолетные площадки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rebuchet MS" panose="020B0603020202020204" pitchFamily="34" charset="0"/>
              </a:rPr>
              <a:t>Рекреационные зоны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rebuchet MS" panose="020B0603020202020204" pitchFamily="34" charset="0"/>
              </a:rPr>
              <a:t>Экономические зоны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410" y="4090130"/>
            <a:ext cx="798306" cy="798306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2858299" y="4988297"/>
            <a:ext cx="558633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A9972"/>
                </a:solidFill>
                <a:latin typeface="Trebuchet MS" panose="020B0603020202020204" pitchFamily="34" charset="0"/>
              </a:rPr>
              <a:t>                     </a:t>
            </a:r>
            <a:r>
              <a:rPr lang="ru-RU" b="1" dirty="0" smtClean="0">
                <a:solidFill>
                  <a:srgbClr val="3A90B6"/>
                </a:solidFill>
                <a:latin typeface="Trebuchet MS" panose="020B0603020202020204" pitchFamily="34" charset="0"/>
              </a:rPr>
              <a:t>дружелюбен к окружающей </a:t>
            </a:r>
            <a:r>
              <a:rPr lang="ru-RU" b="1" dirty="0" smtClean="0">
                <a:solidFill>
                  <a:srgbClr val="3A90B6"/>
                </a:solidFill>
                <a:latin typeface="Trebuchet MS" panose="020B0603020202020204" pitchFamily="34" charset="0"/>
              </a:rPr>
              <a:t>среде</a:t>
            </a:r>
          </a:p>
          <a:p>
            <a:endParaRPr lang="ru-RU" b="1" dirty="0" smtClean="0">
              <a:solidFill>
                <a:srgbClr val="3A90B6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rebuchet MS" panose="020B0603020202020204" pitchFamily="34" charset="0"/>
              </a:rPr>
              <a:t>Не содержит эпоксидных смол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rebuchet MS" panose="020B0603020202020204" pitchFamily="34" charset="0"/>
              </a:rPr>
              <a:t>100% российские экологичные ингредиенты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rebuchet MS" panose="020B0603020202020204" pitchFamily="34" charset="0"/>
              </a:rPr>
              <a:t>Переработка для вторичного использования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rebuchet MS" panose="020B0603020202020204" pitchFamily="34" charset="0"/>
              </a:rPr>
              <a:t>При устройстве светлых покрытий в темных тоннелях и помещениях - экономит электроэнергию</a:t>
            </a: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64" y="4723569"/>
            <a:ext cx="1234621" cy="82599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4827" y="1407397"/>
            <a:ext cx="282251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rebuchet MS" panose="020B0603020202020204" pitchFamily="34" charset="0"/>
              </a:rPr>
              <a:t>Привлекательность городских объектов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rebuchet MS" panose="020B0603020202020204" pitchFamily="34" charset="0"/>
              </a:rPr>
              <a:t>Внутренние дворы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rebuchet MS" panose="020B0603020202020204" pitchFamily="34" charset="0"/>
              </a:rPr>
              <a:t>Площадки и парковки перед зданиями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rebuchet MS" panose="020B0603020202020204" pitchFamily="34" charset="0"/>
              </a:rPr>
              <a:t>Зоны в детских садах и школах</a:t>
            </a:r>
          </a:p>
        </p:txBody>
      </p:sp>
    </p:spTree>
    <p:extLst>
      <p:ext uri="{BB962C8B-B14F-4D97-AF65-F5344CB8AC3E}">
        <p14:creationId xmlns:p14="http://schemas.microsoft.com/office/powerpoint/2010/main" val="24550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0B6A-400C-450F-9E03-D5BF3A74DE97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223" y="3482504"/>
            <a:ext cx="3767655" cy="33754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21424"/>
            <a:ext cx="2577223" cy="32365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5" y="0"/>
            <a:ext cx="3960439" cy="36033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1" y="0"/>
            <a:ext cx="2599184" cy="36033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0097" y="728943"/>
            <a:ext cx="2848140" cy="29196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4335" y="3603313"/>
            <a:ext cx="2918603" cy="270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БЗ-202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-черновик-v.4" id="{A37AFA4C-B05F-4AF5-9738-87C329EF32CB}" vid="{BF5A08C0-90EA-4D81-A02F-13562D48DFF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АБЗ-2021</Template>
  <TotalTime>60142</TotalTime>
  <Words>974</Words>
  <Application>Microsoft Office PowerPoint</Application>
  <PresentationFormat>Экран (4:3)</PresentationFormat>
  <Paragraphs>219</Paragraphs>
  <Slides>36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9" baseType="lpstr">
      <vt:lpstr>Arial</vt:lpstr>
      <vt:lpstr>Calibri</vt:lpstr>
      <vt:lpstr>Calibri Light</vt:lpstr>
      <vt:lpstr>Courier New</vt:lpstr>
      <vt:lpstr>Helvetica</vt:lpstr>
      <vt:lpstr>Lato Light</vt:lpstr>
      <vt:lpstr>Mukta ExtraLight</vt:lpstr>
      <vt:lpstr>Open Sans Light</vt:lpstr>
      <vt:lpstr>Poppins</vt:lpstr>
      <vt:lpstr>Tahoma</vt:lpstr>
      <vt:lpstr>Trebuchet MS</vt:lpstr>
      <vt:lpstr>Wingdings</vt:lpstr>
      <vt:lpstr>АБЗ-2021</vt:lpstr>
      <vt:lpstr>Цветной асфальтобетон–повышение качества городской среды.  </vt:lpstr>
      <vt:lpstr>ГК АБЗ-1 направление деятельности</vt:lpstr>
      <vt:lpstr>- прозрачное полимерное вяжущее</vt:lpstr>
      <vt:lpstr>Прозрачное полимерное вяжущее</vt:lpstr>
      <vt:lpstr>Презентация PowerPoint</vt:lpstr>
      <vt:lpstr>Презентация PowerPoint</vt:lpstr>
      <vt:lpstr> - область применения</vt:lpstr>
      <vt:lpstr>Интеграция с городской средой</vt:lpstr>
      <vt:lpstr>Презентация PowerPoint</vt:lpstr>
      <vt:lpstr>- преимущества</vt:lpstr>
      <vt:lpstr>Дорожная карта проекта – цветной асфальтобетон с применением </vt:lpstr>
      <vt:lpstr>Сессия производителей инновационной продукции в сфере ЖКХ – мониторинг и благоустройство объектов городской инфраструктуры. Москва</vt:lpstr>
      <vt:lpstr>Победители в конкурсе « Инноваций в строительстве» выставка «Интерстройэкспо» апрель 2015 год</vt:lpstr>
      <vt:lpstr>Выставка «Дорога 2018», Казань</vt:lpstr>
      <vt:lpstr>Тротуар около детского ортопедического института им. Турнера СПб, г. Пушкин, ул. Парковая, д. 64-68 Покрытие из песчаной плотной асфальтобетонной смеси </vt:lpstr>
      <vt:lpstr>Вертолетная площадка  ООО "СЗРЦ Концерна ПВО «Алмаз-Антей» СПб, проспект Обуховской Обороны Покрытие из мелкозернистой плотной асфальтобетонной смеси 2015</vt:lpstr>
      <vt:lpstr>Сквер в честь присоединения Крыма СПб, ул. Авиаконструкторов, д. 18 Покрытие из мелкозернистой плотной асфальтобетонной смеси 2015</vt:lpstr>
      <vt:lpstr>Технический проезд вокруг магазина Юлмарт СПб, Пулковское шоссе Покрытие из мелкозернистой плотной асфальтобетонной смеси 2015</vt:lpstr>
      <vt:lpstr>Пешеходная и вело зона «Яхтенный мост» СПб, Яхтенный мост Покрытие из ЩМА 15 и песчаной плотной асфальтобетонной смеси 2017</vt:lpstr>
      <vt:lpstr>Подъездная дорога к заводу «Фосфорит» г. Кингисепп Покрытие из мелкозернистой плотной асфальтобетонной смеси 2017</vt:lpstr>
      <vt:lpstr>Пешеходная зона, объект «Резиденция» СПб, Березовая аллея Покрытие из мелкозернистой плотной асфальтобетонной смеси 2017</vt:lpstr>
      <vt:lpstr>объект ЖК «Светлый мир Внутри» (фото с сайта mir-vnutri.ru) СПб, поселок Дюны Покрытие из мелкозернистой плотной асфальтобетонной смеси 2017</vt:lpstr>
      <vt:lpstr>объект ЖК «Светлый мир Я романтик» СПб, ул. Вадима Шефнера Покрытие из мелкозернистой плотной асфальтобетонной смеси 2017</vt:lpstr>
      <vt:lpstr>объект ЖК «Жилой дом в Мурино» СПб, поселок Мурино Покрытие из мелкозернистой плотной асфальтобетонной смеси 2017</vt:lpstr>
      <vt:lpstr>объект ЖК «О юность» СПб, пр. Крыленко Покрытие из мелкозернистой плотной асфальтобетонной смеси 2018</vt:lpstr>
      <vt:lpstr>объект «Жилой комплекс» СПб, пер. Баскова Покрытие из мелкозернистой плотной асфальтобетонной смеси 2018</vt:lpstr>
      <vt:lpstr>объект «Жилой комплекс» СПб, г. Пушкин Покрытие из мелкозернистой плотной асфальтобетонной смеси 2018</vt:lpstr>
      <vt:lpstr>объект «Сквер на Витебском» СПб, Витебский пр., дом 51 Покрытие из песчаной плотной асфальтобетонной смеси 2019</vt:lpstr>
      <vt:lpstr>Объект коттеджный поселок «Liikola lab» ЛО, Выборгский р-н Покрытие из мелкозернистой плотной асфальтобетонной смеси 2019</vt:lpstr>
      <vt:lpstr>Объект Бульвар Науки ЛО, г. Гатчина Покрытие из песчаной плотной асфальтобетонной смеси 2019</vt:lpstr>
      <vt:lpstr>Объект сквер на ул. Бестужевская СПб, ул. Бестужевская, д. 50 Покрытие из мелкозернистой плотной асфальтобетонной смеси 2020</vt:lpstr>
      <vt:lpstr>Презентация PowerPoint</vt:lpstr>
      <vt:lpstr>Презентация PowerPoint</vt:lpstr>
      <vt:lpstr>Презентация PowerPoint</vt:lpstr>
      <vt:lpstr>Презентация PowerPoint</vt:lpstr>
      <vt:lpstr> г. СПб, ул. Арсенальная, д. 66 тел. (812) 777-89-84 +7-921-954-68-59 www.abz-1.ru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Smelov</dc:creator>
  <cp:lastModifiedBy>Никитина Анастасия Александровна</cp:lastModifiedBy>
  <cp:revision>3936</cp:revision>
  <cp:lastPrinted>2021-02-19T09:52:40Z</cp:lastPrinted>
  <dcterms:created xsi:type="dcterms:W3CDTF">2009-03-21T12:39:46Z</dcterms:created>
  <dcterms:modified xsi:type="dcterms:W3CDTF">2021-04-13T08:00:31Z</dcterms:modified>
</cp:coreProperties>
</file>