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3"/>
  </p:notesMasterIdLst>
  <p:sldIdLst>
    <p:sldId id="256" r:id="rId2"/>
    <p:sldId id="416" r:id="rId3"/>
    <p:sldId id="418" r:id="rId4"/>
    <p:sldId id="419" r:id="rId5"/>
    <p:sldId id="274" r:id="rId6"/>
    <p:sldId id="420" r:id="rId7"/>
    <p:sldId id="421" r:id="rId8"/>
    <p:sldId id="422" r:id="rId9"/>
    <p:sldId id="423" r:id="rId10"/>
    <p:sldId id="348" r:id="rId11"/>
    <p:sldId id="349" r:id="rId12"/>
    <p:sldId id="350" r:id="rId13"/>
    <p:sldId id="352" r:id="rId14"/>
    <p:sldId id="528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2" r:id="rId24"/>
    <p:sldId id="399" r:id="rId25"/>
    <p:sldId id="400" r:id="rId26"/>
    <p:sldId id="401" r:id="rId27"/>
    <p:sldId id="408" r:id="rId28"/>
    <p:sldId id="373" r:id="rId29"/>
    <p:sldId id="410" r:id="rId30"/>
    <p:sldId id="403" r:id="rId31"/>
    <p:sldId id="305" r:id="rId32"/>
    <p:sldId id="306" r:id="rId33"/>
    <p:sldId id="307" r:id="rId34"/>
    <p:sldId id="308" r:id="rId35"/>
    <p:sldId id="309" r:id="rId36"/>
    <p:sldId id="312" r:id="rId37"/>
    <p:sldId id="529" r:id="rId38"/>
    <p:sldId id="314" r:id="rId39"/>
    <p:sldId id="532" r:id="rId40"/>
    <p:sldId id="316" r:id="rId41"/>
    <p:sldId id="342" r:id="rId4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673"/>
    <a:srgbClr val="E1EBFF"/>
    <a:srgbClr val="3CB800"/>
    <a:srgbClr val="E6E9F2"/>
    <a:srgbClr val="B3EBFF"/>
    <a:srgbClr val="97E4FF"/>
    <a:srgbClr val="47CFFF"/>
    <a:srgbClr val="CDD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2" autoAdjust="0"/>
    <p:restoredTop sz="94660" autoAdjust="0"/>
  </p:normalViewPr>
  <p:slideViewPr>
    <p:cSldViewPr snapToGrid="0">
      <p:cViewPr varScale="1">
        <p:scale>
          <a:sx n="123" d="100"/>
          <a:sy n="123" d="100"/>
        </p:scale>
        <p:origin x="39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3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61A35-5063-46A5-B173-2C299E51FAAC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4AFE4-8B89-463F-8645-AC7913A68BC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76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CB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Oval 6"/>
          <p:cNvSpPr/>
          <p:nvPr userDrawn="1"/>
        </p:nvSpPr>
        <p:spPr>
          <a:xfrm>
            <a:off x="10874446" y="522052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8" name="Oval 7"/>
          <p:cNvSpPr/>
          <p:nvPr userDrawn="1"/>
        </p:nvSpPr>
        <p:spPr>
          <a:xfrm>
            <a:off x="11506699" y="2353126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9" name="Oval 8"/>
          <p:cNvSpPr/>
          <p:nvPr userDrawn="1"/>
        </p:nvSpPr>
        <p:spPr>
          <a:xfrm>
            <a:off x="11613395" y="941498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0" name="Oval 9"/>
          <p:cNvSpPr/>
          <p:nvPr userDrawn="1"/>
        </p:nvSpPr>
        <p:spPr>
          <a:xfrm>
            <a:off x="11897341" y="573413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1" name="Oval 10"/>
          <p:cNvSpPr/>
          <p:nvPr userDrawn="1"/>
        </p:nvSpPr>
        <p:spPr>
          <a:xfrm>
            <a:off x="11988327" y="166970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2" name="Oval 11"/>
          <p:cNvSpPr/>
          <p:nvPr userDrawn="1"/>
        </p:nvSpPr>
        <p:spPr>
          <a:xfrm>
            <a:off x="11835553" y="4781275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3" name="Oval 12"/>
          <p:cNvSpPr/>
          <p:nvPr userDrawn="1"/>
        </p:nvSpPr>
        <p:spPr>
          <a:xfrm>
            <a:off x="11314473" y="138893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4" name="Oval 13"/>
          <p:cNvSpPr/>
          <p:nvPr userDrawn="1"/>
        </p:nvSpPr>
        <p:spPr>
          <a:xfrm>
            <a:off x="12014979" y="1638833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cxnSp>
        <p:nvCxnSpPr>
          <p:cNvPr id="15" name="Straight Connector 14"/>
          <p:cNvCxnSpPr>
            <a:stCxn id="15" idx="0"/>
            <a:endCxn id="11" idx="4"/>
          </p:cNvCxnSpPr>
          <p:nvPr userDrawn="1"/>
        </p:nvCxnSpPr>
        <p:spPr>
          <a:xfrm flipH="1" flipV="1">
            <a:off x="11537176" y="2398838"/>
            <a:ext cx="328853" cy="2382430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5" idx="0"/>
            <a:endCxn id="17" idx="4"/>
          </p:cNvCxnSpPr>
          <p:nvPr userDrawn="1"/>
        </p:nvCxnSpPr>
        <p:spPr>
          <a:xfrm flipV="1">
            <a:off x="11866029" y="1684552"/>
            <a:ext cx="179427" cy="3096723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5" idx="4"/>
          </p:cNvCxnSpPr>
          <p:nvPr userDrawn="1"/>
        </p:nvCxnSpPr>
        <p:spPr>
          <a:xfrm flipH="1" flipV="1">
            <a:off x="11866028" y="4826994"/>
            <a:ext cx="325973" cy="2031015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0"/>
            <a:endCxn id="12" idx="4"/>
          </p:cNvCxnSpPr>
          <p:nvPr userDrawn="1"/>
        </p:nvCxnSpPr>
        <p:spPr>
          <a:xfrm flipV="1">
            <a:off x="11537175" y="987213"/>
            <a:ext cx="106696" cy="1365906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7"/>
            <a:endCxn id="17" idx="3"/>
          </p:cNvCxnSpPr>
          <p:nvPr userDrawn="1"/>
        </p:nvCxnSpPr>
        <p:spPr>
          <a:xfrm flipV="1">
            <a:off x="11558731" y="1677850"/>
            <a:ext cx="465175" cy="681964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1"/>
            <a:endCxn id="12" idx="5"/>
          </p:cNvCxnSpPr>
          <p:nvPr userDrawn="1"/>
        </p:nvCxnSpPr>
        <p:spPr>
          <a:xfrm flipH="1" flipV="1">
            <a:off x="11665427" y="980525"/>
            <a:ext cx="358479" cy="665003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0"/>
            <a:endCxn id="13" idx="4"/>
          </p:cNvCxnSpPr>
          <p:nvPr userDrawn="1"/>
        </p:nvCxnSpPr>
        <p:spPr>
          <a:xfrm flipH="1" flipV="1">
            <a:off x="11927821" y="619132"/>
            <a:ext cx="117639" cy="1019701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10398554" y="-7497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cxnSp>
        <p:nvCxnSpPr>
          <p:cNvPr id="23" name="Straight Connector 22"/>
          <p:cNvCxnSpPr>
            <a:stCxn id="12" idx="1"/>
            <a:endCxn id="10" idx="5"/>
          </p:cNvCxnSpPr>
          <p:nvPr userDrawn="1"/>
        </p:nvCxnSpPr>
        <p:spPr>
          <a:xfrm flipH="1" flipV="1">
            <a:off x="10926475" y="561069"/>
            <a:ext cx="695844" cy="387120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1"/>
            <a:endCxn id="10" idx="4"/>
          </p:cNvCxnSpPr>
          <p:nvPr userDrawn="1"/>
        </p:nvCxnSpPr>
        <p:spPr>
          <a:xfrm flipH="1" flipV="1">
            <a:off x="10904923" y="567764"/>
            <a:ext cx="610700" cy="1792050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1"/>
            <a:endCxn id="25" idx="4"/>
          </p:cNvCxnSpPr>
          <p:nvPr userDrawn="1"/>
        </p:nvCxnSpPr>
        <p:spPr>
          <a:xfrm flipH="1" flipV="1">
            <a:off x="10429029" y="38222"/>
            <a:ext cx="454339" cy="490518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6" idx="2"/>
            <a:endCxn id="25" idx="6"/>
          </p:cNvCxnSpPr>
          <p:nvPr userDrawn="1"/>
        </p:nvCxnSpPr>
        <p:spPr>
          <a:xfrm flipH="1" flipV="1">
            <a:off x="10459508" y="15370"/>
            <a:ext cx="854960" cy="146383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3" idx="2"/>
            <a:endCxn id="25" idx="5"/>
          </p:cNvCxnSpPr>
          <p:nvPr userDrawn="1"/>
        </p:nvCxnSpPr>
        <p:spPr>
          <a:xfrm flipH="1" flipV="1">
            <a:off x="10450581" y="31534"/>
            <a:ext cx="1446755" cy="564739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2" idx="0"/>
            <a:endCxn id="25" idx="5"/>
          </p:cNvCxnSpPr>
          <p:nvPr userDrawn="1"/>
        </p:nvCxnSpPr>
        <p:spPr>
          <a:xfrm flipH="1" flipV="1">
            <a:off x="10450586" y="31528"/>
            <a:ext cx="1193289" cy="909967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7"/>
            <a:endCxn id="13" idx="3"/>
          </p:cNvCxnSpPr>
          <p:nvPr userDrawn="1"/>
        </p:nvCxnSpPr>
        <p:spPr>
          <a:xfrm flipV="1">
            <a:off x="11665423" y="612437"/>
            <a:ext cx="240840" cy="335759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1"/>
            <a:endCxn id="16" idx="5"/>
          </p:cNvCxnSpPr>
          <p:nvPr userDrawn="1"/>
        </p:nvCxnSpPr>
        <p:spPr>
          <a:xfrm flipH="1" flipV="1">
            <a:off x="11366501" y="177917"/>
            <a:ext cx="539763" cy="402191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4" idx="4"/>
            <a:endCxn id="13" idx="0"/>
          </p:cNvCxnSpPr>
          <p:nvPr userDrawn="1"/>
        </p:nvCxnSpPr>
        <p:spPr>
          <a:xfrm flipH="1">
            <a:off x="11927817" y="212682"/>
            <a:ext cx="90987" cy="360724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6" idx="6"/>
            <a:endCxn id="14" idx="2"/>
          </p:cNvCxnSpPr>
          <p:nvPr userDrawn="1"/>
        </p:nvCxnSpPr>
        <p:spPr>
          <a:xfrm>
            <a:off x="11375427" y="161753"/>
            <a:ext cx="612896" cy="28077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7" idx="0"/>
            <a:endCxn id="14" idx="5"/>
          </p:cNvCxnSpPr>
          <p:nvPr userDrawn="1"/>
        </p:nvCxnSpPr>
        <p:spPr>
          <a:xfrm flipH="1" flipV="1">
            <a:off x="12040355" y="205990"/>
            <a:ext cx="5100" cy="1432839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4" idx="7"/>
          </p:cNvCxnSpPr>
          <p:nvPr userDrawn="1"/>
        </p:nvCxnSpPr>
        <p:spPr>
          <a:xfrm flipH="1">
            <a:off x="12040355" y="0"/>
            <a:ext cx="120576" cy="173658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6" idx="0"/>
          </p:cNvCxnSpPr>
          <p:nvPr userDrawn="1"/>
        </p:nvCxnSpPr>
        <p:spPr>
          <a:xfrm flipH="1" flipV="1">
            <a:off x="11263489" y="-5790"/>
            <a:ext cx="81459" cy="144676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6" idx="7"/>
          </p:cNvCxnSpPr>
          <p:nvPr userDrawn="1"/>
        </p:nvCxnSpPr>
        <p:spPr>
          <a:xfrm flipV="1">
            <a:off x="11366503" y="-11193"/>
            <a:ext cx="321356" cy="156774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4" idx="0"/>
          </p:cNvCxnSpPr>
          <p:nvPr userDrawn="1"/>
        </p:nvCxnSpPr>
        <p:spPr>
          <a:xfrm>
            <a:off x="11923993" y="9937"/>
            <a:ext cx="94815" cy="157033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16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661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18135729Larg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19"/>
          <a:stretch/>
        </p:blipFill>
        <p:spPr>
          <a:xfrm>
            <a:off x="0" y="-27384"/>
            <a:ext cx="12213389" cy="68853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0" name="Shape 91"/>
          <p:cNvSpPr txBox="1"/>
          <p:nvPr userDrawn="1"/>
        </p:nvSpPr>
        <p:spPr>
          <a:xfrm>
            <a:off x="2543608" y="5085191"/>
            <a:ext cx="9121013" cy="141148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>
              <a:defRPr lang="en-US"/>
            </a:defPPr>
            <a:lvl1pPr lvl="0">
              <a:buNone/>
              <a:defRPr sz="3500">
                <a:solidFill>
                  <a:srgbClr val="FFFFFF"/>
                </a:solidFill>
                <a:latin typeface="Dosis"/>
                <a:ea typeface="Dosis"/>
                <a:cs typeface="Dosis"/>
              </a:defRPr>
            </a:lvl1pPr>
          </a:lstStyle>
          <a:p>
            <a:r>
              <a:rPr lang="en-GB" sz="2400" spc="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Dosis"/>
              </a:rPr>
              <a:t>taking care of energy and the environment</a:t>
            </a:r>
          </a:p>
        </p:txBody>
      </p:sp>
      <p:sp>
        <p:nvSpPr>
          <p:cNvPr id="8" name="Shape 98"/>
          <p:cNvSpPr/>
          <p:nvPr userDrawn="1"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507832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85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03659"/>
            <a:ext cx="10515600" cy="621966"/>
          </a:xfrm>
        </p:spPr>
        <p:txBody>
          <a:bodyPr/>
          <a:lstStyle>
            <a:lvl1pPr marL="0" indent="0">
              <a:buNone/>
              <a:defRPr>
                <a:solidFill>
                  <a:srgbClr val="3CB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Subtitle (subject)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814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1513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8E7AD-82CE-4E41-A25E-9C5BF2FA7296}" type="datetimeFigureOut">
              <a:rPr lang="ru-RU"/>
              <a:pPr>
                <a:defRPr/>
              </a:pPr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AC5FA-CC18-40DE-B8C1-55EE8FB2F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B44FE-FD6A-449A-B568-4BE6E948B5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9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87450"/>
            <a:ext cx="10515600" cy="638175"/>
          </a:xfrm>
        </p:spPr>
        <p:txBody>
          <a:bodyPr/>
          <a:lstStyle>
            <a:lvl1pPr marL="0" indent="0">
              <a:buNone/>
              <a:defRPr baseline="0">
                <a:solidFill>
                  <a:srgbClr val="3CB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 (Subject)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187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CB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Oval 6"/>
          <p:cNvSpPr/>
          <p:nvPr userDrawn="1"/>
        </p:nvSpPr>
        <p:spPr>
          <a:xfrm>
            <a:off x="10874446" y="522052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8" name="Oval 7"/>
          <p:cNvSpPr/>
          <p:nvPr userDrawn="1"/>
        </p:nvSpPr>
        <p:spPr>
          <a:xfrm>
            <a:off x="11506699" y="2353126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9" name="Oval 8"/>
          <p:cNvSpPr/>
          <p:nvPr userDrawn="1"/>
        </p:nvSpPr>
        <p:spPr>
          <a:xfrm>
            <a:off x="11613395" y="941498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0" name="Oval 9"/>
          <p:cNvSpPr/>
          <p:nvPr userDrawn="1"/>
        </p:nvSpPr>
        <p:spPr>
          <a:xfrm>
            <a:off x="11897341" y="573413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1" name="Oval 10"/>
          <p:cNvSpPr/>
          <p:nvPr userDrawn="1"/>
        </p:nvSpPr>
        <p:spPr>
          <a:xfrm>
            <a:off x="11988327" y="166970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2" name="Oval 11"/>
          <p:cNvSpPr/>
          <p:nvPr userDrawn="1"/>
        </p:nvSpPr>
        <p:spPr>
          <a:xfrm>
            <a:off x="11835553" y="4781275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3" name="Oval 12"/>
          <p:cNvSpPr/>
          <p:nvPr userDrawn="1"/>
        </p:nvSpPr>
        <p:spPr>
          <a:xfrm>
            <a:off x="11314473" y="138893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4" name="Oval 13"/>
          <p:cNvSpPr/>
          <p:nvPr userDrawn="1"/>
        </p:nvSpPr>
        <p:spPr>
          <a:xfrm>
            <a:off x="12014979" y="1638833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cxnSp>
        <p:nvCxnSpPr>
          <p:cNvPr id="15" name="Straight Connector 14"/>
          <p:cNvCxnSpPr>
            <a:stCxn id="15" idx="0"/>
            <a:endCxn id="11" idx="4"/>
          </p:cNvCxnSpPr>
          <p:nvPr userDrawn="1"/>
        </p:nvCxnSpPr>
        <p:spPr>
          <a:xfrm flipH="1" flipV="1">
            <a:off x="11537176" y="2398838"/>
            <a:ext cx="328853" cy="2382430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5" idx="0"/>
            <a:endCxn id="17" idx="4"/>
          </p:cNvCxnSpPr>
          <p:nvPr userDrawn="1"/>
        </p:nvCxnSpPr>
        <p:spPr>
          <a:xfrm flipV="1">
            <a:off x="11866029" y="1684552"/>
            <a:ext cx="179427" cy="3096723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5" idx="4"/>
          </p:cNvCxnSpPr>
          <p:nvPr userDrawn="1"/>
        </p:nvCxnSpPr>
        <p:spPr>
          <a:xfrm flipH="1" flipV="1">
            <a:off x="11866028" y="4826994"/>
            <a:ext cx="325973" cy="2031015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0"/>
            <a:endCxn id="12" idx="4"/>
          </p:cNvCxnSpPr>
          <p:nvPr userDrawn="1"/>
        </p:nvCxnSpPr>
        <p:spPr>
          <a:xfrm flipV="1">
            <a:off x="11537175" y="987213"/>
            <a:ext cx="106696" cy="1365906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7"/>
            <a:endCxn id="17" idx="3"/>
          </p:cNvCxnSpPr>
          <p:nvPr userDrawn="1"/>
        </p:nvCxnSpPr>
        <p:spPr>
          <a:xfrm flipV="1">
            <a:off x="11558731" y="1677850"/>
            <a:ext cx="465175" cy="681964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1"/>
            <a:endCxn id="12" idx="5"/>
          </p:cNvCxnSpPr>
          <p:nvPr userDrawn="1"/>
        </p:nvCxnSpPr>
        <p:spPr>
          <a:xfrm flipH="1" flipV="1">
            <a:off x="11665427" y="980525"/>
            <a:ext cx="358479" cy="665003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0"/>
            <a:endCxn id="13" idx="4"/>
          </p:cNvCxnSpPr>
          <p:nvPr userDrawn="1"/>
        </p:nvCxnSpPr>
        <p:spPr>
          <a:xfrm flipH="1" flipV="1">
            <a:off x="11927821" y="619132"/>
            <a:ext cx="117639" cy="1019701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10398554" y="-7497"/>
            <a:ext cx="60959" cy="45719"/>
          </a:xfrm>
          <a:prstGeom prst="ellipse">
            <a:avLst/>
          </a:prstGeom>
          <a:solidFill>
            <a:srgbClr val="47CFFF">
              <a:alpha val="40000"/>
            </a:srgbClr>
          </a:solidFill>
          <a:ln w="1270">
            <a:solidFill>
              <a:srgbClr val="47C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cxnSp>
        <p:nvCxnSpPr>
          <p:cNvPr id="23" name="Straight Connector 22"/>
          <p:cNvCxnSpPr>
            <a:stCxn id="12" idx="1"/>
            <a:endCxn id="10" idx="5"/>
          </p:cNvCxnSpPr>
          <p:nvPr userDrawn="1"/>
        </p:nvCxnSpPr>
        <p:spPr>
          <a:xfrm flipH="1" flipV="1">
            <a:off x="10926475" y="561069"/>
            <a:ext cx="695844" cy="387120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1"/>
            <a:endCxn id="10" idx="4"/>
          </p:cNvCxnSpPr>
          <p:nvPr userDrawn="1"/>
        </p:nvCxnSpPr>
        <p:spPr>
          <a:xfrm flipH="1" flipV="1">
            <a:off x="10904923" y="567764"/>
            <a:ext cx="610700" cy="1792050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1"/>
            <a:endCxn id="25" idx="4"/>
          </p:cNvCxnSpPr>
          <p:nvPr userDrawn="1"/>
        </p:nvCxnSpPr>
        <p:spPr>
          <a:xfrm flipH="1" flipV="1">
            <a:off x="10429029" y="38222"/>
            <a:ext cx="454339" cy="490518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6" idx="2"/>
            <a:endCxn id="25" idx="6"/>
          </p:cNvCxnSpPr>
          <p:nvPr userDrawn="1"/>
        </p:nvCxnSpPr>
        <p:spPr>
          <a:xfrm flipH="1" flipV="1">
            <a:off x="10459508" y="15370"/>
            <a:ext cx="854960" cy="146383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3" idx="2"/>
            <a:endCxn id="25" idx="5"/>
          </p:cNvCxnSpPr>
          <p:nvPr userDrawn="1"/>
        </p:nvCxnSpPr>
        <p:spPr>
          <a:xfrm flipH="1" flipV="1">
            <a:off x="10450581" y="31534"/>
            <a:ext cx="1446755" cy="564739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2" idx="0"/>
            <a:endCxn id="25" idx="5"/>
          </p:cNvCxnSpPr>
          <p:nvPr userDrawn="1"/>
        </p:nvCxnSpPr>
        <p:spPr>
          <a:xfrm flipH="1" flipV="1">
            <a:off x="10450586" y="31528"/>
            <a:ext cx="1193289" cy="909967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7"/>
            <a:endCxn id="13" idx="3"/>
          </p:cNvCxnSpPr>
          <p:nvPr userDrawn="1"/>
        </p:nvCxnSpPr>
        <p:spPr>
          <a:xfrm flipV="1">
            <a:off x="11665423" y="612437"/>
            <a:ext cx="240840" cy="335759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1"/>
            <a:endCxn id="16" idx="5"/>
          </p:cNvCxnSpPr>
          <p:nvPr userDrawn="1"/>
        </p:nvCxnSpPr>
        <p:spPr>
          <a:xfrm flipH="1" flipV="1">
            <a:off x="11366501" y="177917"/>
            <a:ext cx="539763" cy="402191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4" idx="4"/>
            <a:endCxn id="13" idx="0"/>
          </p:cNvCxnSpPr>
          <p:nvPr userDrawn="1"/>
        </p:nvCxnSpPr>
        <p:spPr>
          <a:xfrm flipH="1">
            <a:off x="11927817" y="212682"/>
            <a:ext cx="90987" cy="360724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6" idx="6"/>
            <a:endCxn id="14" idx="2"/>
          </p:cNvCxnSpPr>
          <p:nvPr userDrawn="1"/>
        </p:nvCxnSpPr>
        <p:spPr>
          <a:xfrm>
            <a:off x="11375427" y="161753"/>
            <a:ext cx="612896" cy="28077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7" idx="0"/>
            <a:endCxn id="14" idx="5"/>
          </p:cNvCxnSpPr>
          <p:nvPr userDrawn="1"/>
        </p:nvCxnSpPr>
        <p:spPr>
          <a:xfrm flipH="1" flipV="1">
            <a:off x="12040355" y="205990"/>
            <a:ext cx="5100" cy="1432839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4" idx="7"/>
          </p:cNvCxnSpPr>
          <p:nvPr userDrawn="1"/>
        </p:nvCxnSpPr>
        <p:spPr>
          <a:xfrm flipH="1">
            <a:off x="12040355" y="0"/>
            <a:ext cx="120576" cy="173658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6" idx="0"/>
          </p:cNvCxnSpPr>
          <p:nvPr userDrawn="1"/>
        </p:nvCxnSpPr>
        <p:spPr>
          <a:xfrm flipH="1" flipV="1">
            <a:off x="11263489" y="-5790"/>
            <a:ext cx="81459" cy="144676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6" idx="7"/>
          </p:cNvCxnSpPr>
          <p:nvPr userDrawn="1"/>
        </p:nvCxnSpPr>
        <p:spPr>
          <a:xfrm flipV="1">
            <a:off x="11366503" y="-11193"/>
            <a:ext cx="321356" cy="156774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4" idx="0"/>
          </p:cNvCxnSpPr>
          <p:nvPr userDrawn="1"/>
        </p:nvCxnSpPr>
        <p:spPr>
          <a:xfrm>
            <a:off x="11923993" y="9937"/>
            <a:ext cx="94815" cy="157033"/>
          </a:xfrm>
          <a:prstGeom prst="line">
            <a:avLst/>
          </a:prstGeom>
          <a:ln w="1270">
            <a:solidFill>
              <a:srgbClr val="47C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166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350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3CB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3CB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296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66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051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CB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513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CB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56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1238F-E0C4-4696-BFBF-65048CC8BD79}" type="datetimeFigureOut">
              <a:rPr lang="nl-NL" smtClean="0"/>
              <a:pPr/>
              <a:t>14-4-2021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AE54C-B7F2-4AFE-AC46-5571AB4D9E3F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39" name="Picture 2" descr="C:\Users\tba\t'flex\marketing\Logos\T 4c ohne.jpg"/>
          <p:cNvPicPr>
            <a:picLocks noChangeAspect="1" noChangeArrowheads="1"/>
          </p:cNvPicPr>
          <p:nvPr userDrawn="1"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393" y="6209800"/>
            <a:ext cx="326607" cy="42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52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66" r:id="rId13"/>
    <p:sldLayoutId id="2147483670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5267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osovet.ru/stat880p8.htm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sozvezdieserdec.ru/uploads/images/logotipy/partnery/logo-administratsiya-prezidenta.pn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hyperlink" Target="http://flexalen.su/wp-content/uploads/2013/04/15-%D0%91%D0%94%D0%9F-%D0%9C%D0%BE%D1%80%D1%81%D0%BA%D0%BE%D0%B5-300x225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re-port.ru/uploads/content/16559596124f83e7a704441.jpg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img1.liveinternet.ru/images/attach/b/3/8/205/8205315_zenit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/Z:\&#1052;&#1040;&#1056;&#1050;&#1045;&#1058;&#1048;&#1053;&#1043;\Reference%20List%202010\&#1057;&#1072;&#1085;&#1082;&#1090;-&#1055;&#1077;&#1090;&#1077;&#1088;&#1073;&#1091;&#1088;&#1075;\&#1056;&#1086;&#1089;&#1089;&#1080;&#1081;&#1089;&#1082;&#1072;&#1103;%20&#1040;&#1085;&#1090;&#1072;&#1088;&#1082;&#1090;&#1080;&#1095;&#1077;&#1089;&#1082;&#1072;&#1103;%20&#1089;&#1090;&#1072;&#1085;&#1094;&#1080;&#1103;%20&#1055;&#1088;&#1086;&#1075;&#1088;&#1077;&#1089;&#1089;%202009\004.jpg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file:///D:\2008\LAMA-D\Maximenko280306\Rabota\Exibition\Flexalen\Objects\Antarctida\Antarctida-red.JPG" TargetMode="External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jpeg"/><Relationship Id="rId5" Type="http://schemas.openxmlformats.org/officeDocument/2006/relationships/hyperlink" Target="http://www.teplak.ru/pics/upload/d6e_18963.jpg" TargetMode="Externa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nudge-global-leadership-challenge.com/wp-content/uploads/2013/12/B-Corporation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320" y="6043774"/>
            <a:ext cx="611833" cy="81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71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65722" y="0"/>
            <a:ext cx="9111558" cy="1325563"/>
          </a:xfrm>
        </p:spPr>
        <p:txBody>
          <a:bodyPr/>
          <a:lstStyle/>
          <a:p>
            <a:pPr algn="ctr" eaLnBrk="1" hangingPunct="1"/>
            <a:r>
              <a:rPr lang="ru-RU" sz="3600" dirty="0">
                <a:solidFill>
                  <a:srgbClr val="002C58"/>
                </a:solidFill>
              </a:rPr>
              <a:t>АКТУАЛЬНОСТЬ ДЛЯ РОССИИ</a:t>
            </a:r>
            <a:endParaRPr lang="en-GB" sz="2800" dirty="0">
              <a:solidFill>
                <a:srgbClr val="002C58"/>
              </a:solidFill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8325" y="1238583"/>
            <a:ext cx="851535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14670" y="247430"/>
            <a:ext cx="10983432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dirty="0">
                <a:solidFill>
                  <a:srgbClr val="002C58"/>
                </a:solidFill>
              </a:rPr>
              <a:t>РОССИЯ – 1-е место в мире по протяженности тепловых сетей центрального теплоснабжения</a:t>
            </a:r>
            <a:endParaRPr lang="en-GB" sz="2800" dirty="0">
              <a:solidFill>
                <a:srgbClr val="002C58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349" y="1914711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Протяженность сетей централизованного теплоснабжения России составляет примерно </a:t>
            </a:r>
            <a:r>
              <a:rPr lang="ru-RU" sz="2000" b="1" dirty="0"/>
              <a:t>366 тыс. км в однотрубном исчислении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8717" y="31271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При этом около 75-80% составляют разводящие сети, состоящие из труб диаметром не более 200-300 мм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9981" y="413691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настоящее время </a:t>
            </a:r>
            <a:r>
              <a:rPr lang="ru-RU" b="1" dirty="0"/>
              <a:t>80% трубопроводов тепловых сетей превысили срок безаварийной службы, около 26% находятся в аварийном состоянии и требуют ремонта </a:t>
            </a:r>
            <a:r>
              <a:rPr lang="ru-RU" dirty="0"/>
              <a:t>– это около 96 </a:t>
            </a:r>
            <a:r>
              <a:rPr lang="ru-RU" dirty="0" err="1"/>
              <a:t>тыс</a:t>
            </a:r>
            <a:r>
              <a:rPr lang="ru-RU" dirty="0"/>
              <a:t> км в однотрубном исчислении.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0615" y="546571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Утечки и неучтённые расходы воды в системах теплоснабжения составляют в среднем по России 15-20% от всей подачи воды в год, а тепловые потери достигают 40% (11 </a:t>
            </a:r>
            <a:r>
              <a:rPr lang="ru-RU" dirty="0" err="1"/>
              <a:t>млн</a:t>
            </a:r>
            <a:r>
              <a:rPr lang="ru-RU" dirty="0"/>
              <a:t> т.н.э.*) [2,3].</a:t>
            </a:r>
          </a:p>
        </p:txBody>
      </p:sp>
      <p:pic>
        <p:nvPicPr>
          <p:cNvPr id="41986" name="Picture 2" descr="http://megasklad.ru/data/photoes/723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2269" y="2000619"/>
            <a:ext cx="4574770" cy="304984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1605" y="1593665"/>
            <a:ext cx="8092174" cy="337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4670" y="247430"/>
            <a:ext cx="10983432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dirty="0">
                <a:solidFill>
                  <a:srgbClr val="002C58"/>
                </a:solidFill>
              </a:rPr>
              <a:t>Средний возраст теплосетей РФ – соседи.</a:t>
            </a:r>
            <a:endParaRPr lang="en-GB" sz="2800" dirty="0">
              <a:solidFill>
                <a:srgbClr val="002C58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1126" y="5838402"/>
            <a:ext cx="11929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Средний возраст тепловых сетей существенно превышает показатели для аналогичных систем в зарубежных странах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8595" y="5115112"/>
            <a:ext cx="11274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РФ1 – город с населением более 50 тыс. чел., РФ2 – 100 тыс. чел., РФ3 – 200 тыс. чел., РФ4 – 340 </a:t>
            </a:r>
            <a:r>
              <a:rPr lang="ru-RU" dirty="0" err="1"/>
              <a:t>тысючнл</a:t>
            </a:r>
            <a:r>
              <a:rPr lang="ru-RU" dirty="0"/>
              <a:t>. </a:t>
            </a:r>
            <a:r>
              <a:rPr lang="ru-RU" b="1" dirty="0"/>
              <a:t>РФ5 – город с населением более 1 млн. чел.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4038" y="6288513"/>
            <a:ext cx="11929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*По данным «Фонда энергетического развития» 2016. </a:t>
            </a:r>
            <a:r>
              <a:rPr lang="en-US" dirty="0">
                <a:hlinkClick r:id="rId3"/>
              </a:rPr>
              <a:t>www.energosovet.ru/stat880p8.html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584790" y="194267"/>
            <a:ext cx="11936819" cy="1325563"/>
          </a:xfrm>
        </p:spPr>
        <p:txBody>
          <a:bodyPr>
            <a:normAutofit/>
          </a:bodyPr>
          <a:lstStyle/>
          <a:p>
            <a:r>
              <a:rPr lang="ru-RU" sz="3200" dirty="0"/>
              <a:t>Удельное число аварий на 1 км тепловой сети РФ-соседи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878" y="1424763"/>
            <a:ext cx="8142046" cy="375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85553" y="5232347"/>
            <a:ext cx="10848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Основными причинами аварий является </a:t>
            </a:r>
            <a:r>
              <a:rPr lang="ru-RU" b="1" dirty="0"/>
              <a:t>сильный износ </a:t>
            </a:r>
            <a:r>
              <a:rPr lang="ru-RU" dirty="0"/>
              <a:t>и </a:t>
            </a:r>
            <a:r>
              <a:rPr lang="ru-RU" b="1" dirty="0"/>
              <a:t>коррозия трубопроводов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6818" y="5699349"/>
            <a:ext cx="11465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Существующие темпы перекладки сетей в России по факту не превышают 1-1,5% в год от общей протяженности, а плановый ремонт практически уступил место аварийно-восстановительному.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99730" y="6341677"/>
            <a:ext cx="10848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Темпы перекладки трубопроводов ниже темпа старения трубопроводов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584790" y="158341"/>
            <a:ext cx="11936819" cy="1325563"/>
          </a:xfrm>
        </p:spPr>
        <p:txBody>
          <a:bodyPr>
            <a:normAutofit/>
          </a:bodyPr>
          <a:lstStyle/>
          <a:p>
            <a:r>
              <a:rPr lang="ru-RU" sz="3200" dirty="0"/>
              <a:t>Темпы перекладки трубопроводов ниже темпа старения трубопроводов…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FF2341B-E618-418E-8A88-1AB4D5B707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6822FF93-07E7-4774-B7B7-B8D5B239C6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C1ED7609-550E-496E-8E9E-C0E4C51121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B4A636-7C25-4BE6-81CB-57900A846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1752534"/>
            <a:ext cx="4876976" cy="3657732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7F859B9-8FC7-4ED0-90E7-7DFE41D0001B}"/>
              </a:ext>
            </a:extLst>
          </p:cNvPr>
          <p:cNvSpPr txBox="1">
            <a:spLocks noChangeArrowheads="1"/>
          </p:cNvSpPr>
          <p:nvPr/>
        </p:nvSpPr>
        <p:spPr>
          <a:xfrm>
            <a:off x="4362450" y="5016114"/>
            <a:ext cx="3286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52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dirty="0"/>
              <a:t>ЧТО ДЕЛАТЬ?</a:t>
            </a:r>
          </a:p>
        </p:txBody>
      </p:sp>
    </p:spTree>
    <p:extLst>
      <p:ext uri="{BB962C8B-B14F-4D97-AF65-F5344CB8AC3E}">
        <p14:creationId xmlns:p14="http://schemas.microsoft.com/office/powerpoint/2010/main" val="298751451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3403" y="651468"/>
            <a:ext cx="11936819" cy="132556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Вывод </a:t>
            </a:r>
            <a:r>
              <a:rPr lang="ru-RU" sz="3200" dirty="0"/>
              <a:t>– для исправления ситуации необходимо прокладывать трубопроводы со сроком службы превышающий нормативные       25 лет</a:t>
            </a:r>
          </a:p>
        </p:txBody>
      </p:sp>
      <p:pic>
        <p:nvPicPr>
          <p:cNvPr id="84994" name="Picture 2" descr="http://www.propertyjournal.pl/wp-content/uploads/2015/01/Thermaflex_flexalen600_double_single3_small-672x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14700"/>
            <a:ext cx="6400800" cy="35433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476250"/>
            <a:ext cx="10972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/>
              <a:t>Чем трубопроводы </a:t>
            </a:r>
            <a:r>
              <a:rPr lang="ru-RU" sz="3600" dirty="0" err="1"/>
              <a:t>Флексален</a:t>
            </a:r>
            <a:r>
              <a:rPr lang="ru-RU" sz="3600" dirty="0"/>
              <a:t> отличается </a:t>
            </a:r>
            <a:br>
              <a:rPr lang="ru-RU" sz="3600" dirty="0"/>
            </a:br>
            <a:r>
              <a:rPr lang="ru-RU" sz="3600" dirty="0"/>
              <a:t>от других теплоизолированных труб?</a:t>
            </a:r>
            <a:br>
              <a:rPr lang="en-US" sz="3600" b="1" dirty="0"/>
            </a:br>
            <a:endParaRPr lang="en-GB" sz="1800" b="1" dirty="0">
              <a:solidFill>
                <a:schemeClr val="tx1"/>
              </a:solidFill>
            </a:endParaRPr>
          </a:p>
        </p:txBody>
      </p:sp>
      <p:pic>
        <p:nvPicPr>
          <p:cNvPr id="10243" name="Рисунок 1" descr="D:\Brain\TIH\CI\photos\Tallinn\thermaflex studio 3 jpg\DSC_8825-Ed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9543" y="2236205"/>
            <a:ext cx="489620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46475"/>
            <a:ext cx="38030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40448"/>
            <a:ext cx="109728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/>
              <a:t>ПОЧЕМУ  ФЛЕКСАЛЕН – уникальная система?</a:t>
            </a:r>
            <a:endParaRPr lang="en-GB" sz="1800" dirty="0"/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8223043" y="1461379"/>
          <a:ext cx="3525338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4219048" imgH="4858428" progId="PBrush">
                  <p:embed/>
                </p:oleObj>
              </mc:Choice>
              <mc:Fallback>
                <p:oleObj name="Точечный рисунок" r:id="rId2" imgW="4219048" imgH="4858428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043" y="1461379"/>
                        <a:ext cx="3525338" cy="403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C:\Users\tba\t'flex\Corperate\Identity\Images\networks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887844"/>
            <a:ext cx="6513594" cy="497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1" descr="D:\Работа\Тех каталог\Картинки рабочие jpg\труб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84" y="549276"/>
            <a:ext cx="30734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688563" y="1874504"/>
            <a:ext cx="10972800" cy="5048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/>
                </a:solidFill>
              </a:rPr>
              <a:t>ПОЧЕМУ ИМЕННО ПОЛИБУТИЛЕН</a:t>
            </a:r>
            <a:r>
              <a:rPr lang="en-US" sz="2800" b="1" dirty="0">
                <a:solidFill>
                  <a:schemeClr val="tx2"/>
                </a:solidFill>
              </a:rPr>
              <a:t>: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344415" y="2378559"/>
            <a:ext cx="10977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PE – </a:t>
            </a:r>
            <a:r>
              <a:rPr lang="ru-RU" sz="1600" b="1" dirty="0">
                <a:solidFill>
                  <a:schemeClr val="tx2"/>
                </a:solidFill>
              </a:rPr>
              <a:t>полиэтилен. </a:t>
            </a:r>
            <a:r>
              <a:rPr lang="ru-RU" sz="1600" b="1" dirty="0"/>
              <a:t>Трубы эластичны, но не выдерживают высоких температур. Соединяются посредством сварки.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344414" y="3026631"/>
            <a:ext cx="11042651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PEX – </a:t>
            </a:r>
            <a:r>
              <a:rPr lang="ru-RU" sz="1600" b="1" dirty="0">
                <a:solidFill>
                  <a:schemeClr val="tx2"/>
                </a:solidFill>
              </a:rPr>
              <a:t>сшитый полиэтилен. </a:t>
            </a:r>
            <a:r>
              <a:rPr lang="ru-RU" sz="1600" b="1" dirty="0"/>
              <a:t>Трубы эластичны. Выдерживают высокие </a:t>
            </a:r>
          </a:p>
          <a:p>
            <a:r>
              <a:rPr lang="ru-RU" sz="1600" b="1" dirty="0"/>
              <a:t>температуры до 95 </a:t>
            </a:r>
            <a:r>
              <a:rPr lang="en-US" sz="1600" b="1" dirty="0">
                <a:cs typeface="Arial" charset="0"/>
              </a:rPr>
              <a:t>°</a:t>
            </a:r>
            <a:r>
              <a:rPr lang="ru-RU" sz="1600" b="1" dirty="0">
                <a:cs typeface="Arial" charset="0"/>
              </a:rPr>
              <a:t>С. В процессе сшивки теряют способность к свариванию</a:t>
            </a:r>
            <a:r>
              <a:rPr lang="en-US" sz="1600" b="1" dirty="0">
                <a:cs typeface="Arial" charset="0"/>
              </a:rPr>
              <a:t>. C</a:t>
            </a:r>
            <a:r>
              <a:rPr lang="ru-RU" sz="1600" b="1" dirty="0" err="1">
                <a:cs typeface="Arial" charset="0"/>
              </a:rPr>
              <a:t>оединяются</a:t>
            </a:r>
            <a:r>
              <a:rPr lang="ru-RU" sz="1600" b="1" dirty="0">
                <a:cs typeface="Arial" charset="0"/>
              </a:rPr>
              <a:t> только механическими компрессионными и </a:t>
            </a:r>
            <a:r>
              <a:rPr lang="ru-RU" sz="1600" b="1" dirty="0" err="1">
                <a:cs typeface="Arial" charset="0"/>
              </a:rPr>
              <a:t>пресс-фитингами</a:t>
            </a:r>
            <a:r>
              <a:rPr lang="ru-RU" sz="1600" b="1" dirty="0">
                <a:cs typeface="Arial" charset="0"/>
              </a:rPr>
              <a:t>. </a:t>
            </a:r>
            <a:endParaRPr lang="en-US" sz="1600" b="1" dirty="0">
              <a:cs typeface="Arial" charset="0"/>
            </a:endParaRP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344415" y="3818720"/>
            <a:ext cx="11137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PP – </a:t>
            </a:r>
            <a:r>
              <a:rPr lang="ru-RU" sz="1600" b="1" dirty="0">
                <a:solidFill>
                  <a:schemeClr val="tx2"/>
                </a:solidFill>
              </a:rPr>
              <a:t>полипропилен. </a:t>
            </a:r>
            <a:r>
              <a:rPr lang="ru-RU" sz="1600" b="1" dirty="0"/>
              <a:t>Трубы </a:t>
            </a:r>
            <a:r>
              <a:rPr lang="ru-RU" sz="1600" b="1" dirty="0" err="1"/>
              <a:t>малоэластичны</a:t>
            </a:r>
            <a:r>
              <a:rPr lang="ru-RU" sz="1600" b="1" dirty="0"/>
              <a:t>. Рабочая температура до 95 </a:t>
            </a:r>
            <a:r>
              <a:rPr lang="en-US" sz="1600" b="1" dirty="0"/>
              <a:t>°</a:t>
            </a:r>
            <a:r>
              <a:rPr lang="ru-RU" sz="1600" b="1" dirty="0"/>
              <a:t>С Соединяются посредством сварных соединений.</a:t>
            </a:r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344415" y="5114863"/>
            <a:ext cx="12001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PB – </a:t>
            </a:r>
            <a:r>
              <a:rPr lang="ru-RU" sz="1600" b="1" dirty="0" err="1">
                <a:solidFill>
                  <a:srgbClr val="00B050"/>
                </a:solidFill>
              </a:rPr>
              <a:t>полибутилен</a:t>
            </a:r>
            <a:r>
              <a:rPr lang="ru-RU" sz="1600" b="1" dirty="0">
                <a:solidFill>
                  <a:srgbClr val="00B050"/>
                </a:solidFill>
              </a:rPr>
              <a:t>. </a:t>
            </a:r>
            <a:r>
              <a:rPr lang="ru-RU" sz="1600" b="1" dirty="0"/>
              <a:t>Соединяет в себе преимущества вышеуказанных трубопроводов и лишен их недостатков. Трубы эластичны. </a:t>
            </a:r>
          </a:p>
          <a:p>
            <a:r>
              <a:rPr lang="ru-RU" sz="1600" b="1" dirty="0"/>
              <a:t>Рабочая температура до 95 </a:t>
            </a:r>
            <a:r>
              <a:rPr lang="en-US" sz="1600" b="1" dirty="0"/>
              <a:t>°</a:t>
            </a:r>
            <a:r>
              <a:rPr lang="ru-RU" sz="1600" b="1" dirty="0"/>
              <a:t>С (до 100</a:t>
            </a:r>
            <a:r>
              <a:rPr lang="en-US" sz="1600" b="1" dirty="0"/>
              <a:t> °</a:t>
            </a:r>
            <a:r>
              <a:rPr lang="ru-RU" sz="1600" b="1" dirty="0"/>
              <a:t>С кратковременно ГОСТ 32415-2013). Используются на системах Отопления, ГВС, ХВС, </a:t>
            </a:r>
            <a:r>
              <a:rPr lang="ru-RU" sz="1600" b="1" dirty="0">
                <a:solidFill>
                  <a:schemeClr val="tx2"/>
                </a:solidFill>
              </a:rPr>
              <a:t>Могут соединяться </a:t>
            </a:r>
            <a:r>
              <a:rPr lang="ru-RU" sz="1600" b="1" dirty="0"/>
              <a:t>как </a:t>
            </a:r>
            <a:r>
              <a:rPr lang="ru-RU" sz="1600" b="1" dirty="0">
                <a:solidFill>
                  <a:schemeClr val="tx2"/>
                </a:solidFill>
              </a:rPr>
              <a:t>посредством неразъемных сварных соединений,</a:t>
            </a:r>
            <a:r>
              <a:rPr lang="ru-RU" sz="1600" b="1" dirty="0"/>
              <a:t> так и с помощью механических компрессионных и пресс-фитингов.</a:t>
            </a:r>
            <a:r>
              <a:rPr lang="en-US" sz="1600" b="1" dirty="0"/>
              <a:t> </a:t>
            </a:r>
            <a:r>
              <a:rPr lang="ru-RU" sz="1600" b="1" dirty="0"/>
              <a:t>Наибольшее значение минимальной длительной прочности </a:t>
            </a:r>
            <a:r>
              <a:rPr lang="en-US" sz="1600" b="1" dirty="0"/>
              <a:t>MRS</a:t>
            </a:r>
            <a:r>
              <a:rPr lang="ru-RU" sz="1600" b="1" dirty="0"/>
              <a:t> </a:t>
            </a:r>
            <a:r>
              <a:rPr lang="en-US" sz="1600" b="1" dirty="0"/>
              <a:t> </a:t>
            </a:r>
            <a:r>
              <a:rPr lang="ru-RU" sz="1600" b="1" dirty="0"/>
              <a:t>среди вышеназванных материалов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19200" y="188913"/>
            <a:ext cx="10972800" cy="1143000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1. Напорные </a:t>
            </a:r>
            <a:r>
              <a:rPr lang="ru-RU" sz="3600" b="1" dirty="0">
                <a:solidFill>
                  <a:srgbClr val="002C58"/>
                </a:solidFill>
                <a:ea typeface="+mj-ea"/>
                <a:cs typeface="+mj-cs"/>
              </a:rPr>
              <a:t>трубы</a:t>
            </a:r>
            <a:r>
              <a:rPr lang="ru-RU" sz="3600" b="1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из </a:t>
            </a:r>
            <a:r>
              <a:rPr lang="ru-RU" sz="3600" b="1" dirty="0" err="1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Полибутилена</a:t>
            </a:r>
            <a:br>
              <a:rPr lang="ru-RU" sz="3600" b="1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</a:br>
            <a:r>
              <a:rPr lang="ru-RU" sz="3600" b="1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РВ-1  4237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44415" y="4322776"/>
            <a:ext cx="11137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PE-RT – </a:t>
            </a:r>
            <a:r>
              <a:rPr lang="ru-RU" sz="1600" dirty="0">
                <a:solidFill>
                  <a:schemeClr val="tx2"/>
                </a:solidFill>
              </a:rPr>
              <a:t>полиэтилен повышенной термостойкости</a:t>
            </a:r>
            <a:r>
              <a:rPr lang="ru-RU" sz="1600" b="1" dirty="0">
                <a:solidFill>
                  <a:schemeClr val="tx2"/>
                </a:solidFill>
              </a:rPr>
              <a:t>. </a:t>
            </a:r>
            <a:r>
              <a:rPr lang="ru-RU" sz="1600" b="1" dirty="0"/>
              <a:t>Трубы эластичны. Соединяются посредством сварных соединений. Рабочая температура до 95 </a:t>
            </a:r>
            <a:r>
              <a:rPr lang="en-US" sz="1600" b="1" dirty="0"/>
              <a:t>°</a:t>
            </a:r>
            <a:r>
              <a:rPr lang="ru-RU" sz="1600" b="1" dirty="0"/>
              <a:t>С</a:t>
            </a:r>
            <a:r>
              <a:rPr lang="en-US" sz="1600" b="1" dirty="0"/>
              <a:t>. </a:t>
            </a:r>
            <a:r>
              <a:rPr lang="ru-RU" sz="1600" b="1" dirty="0"/>
              <a:t>Малая длительная прочность </a:t>
            </a:r>
            <a:r>
              <a:rPr lang="en-US" sz="1600" b="1" dirty="0"/>
              <a:t>MRS (</a:t>
            </a:r>
            <a:r>
              <a:rPr lang="ru-RU" sz="1600" b="1" dirty="0"/>
              <a:t>ниже чем у </a:t>
            </a:r>
            <a:r>
              <a:rPr lang="en-US" sz="1600" b="1" dirty="0"/>
              <a:t>PEX</a:t>
            </a:r>
            <a:r>
              <a:rPr lang="ru-RU" sz="1600" b="1" dirty="0"/>
              <a:t>)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334978" y="1746110"/>
            <a:ext cx="9291874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Уникальная молекулярная структура РВ-1  4237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5416" y="0"/>
            <a:ext cx="3216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3825" y="241726"/>
            <a:ext cx="9291874" cy="1143000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В ЧЕМ ПРИЧИНА ОТЛИЧНЫХ СВОЙСТВ ПОЛИБУТИЛЕНА?</a:t>
            </a:r>
          </a:p>
        </p:txBody>
      </p:sp>
      <p:pic>
        <p:nvPicPr>
          <p:cNvPr id="44036" name="Picture 4" descr="D:\Мой новый компьютер\2008\LAMA-D\Maximenko280306\Rabota\Reklama\Statia\2013\WEB-ABOK\ABOK  Трубы из полибутена_ Мифы и реальность  Водоснабжение_files\p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56" y="2833373"/>
            <a:ext cx="1676754" cy="1648093"/>
          </a:xfrm>
          <a:prstGeom prst="rect">
            <a:avLst/>
          </a:prstGeom>
          <a:noFill/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863913" y="3500972"/>
            <a:ext cx="6008484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err="1">
                <a:solidFill>
                  <a:srgbClr val="052673"/>
                </a:solidFill>
                <a:latin typeface="+mj-lt"/>
              </a:rPr>
              <a:t>Полибутилен</a:t>
            </a:r>
            <a:r>
              <a:rPr lang="ru-RU" sz="2000" dirty="0">
                <a:solidFill>
                  <a:srgbClr val="052673"/>
                </a:solidFill>
                <a:latin typeface="+mj-lt"/>
              </a:rPr>
              <a:t> отличает от других материалов полиолефиновой группы (полиэтилена, полипропилена и п.п.) наибольшее количество атомов углерода в составе мономера. Дополнительный атом углерода в боковых ответвлениях, образующих </a:t>
            </a:r>
            <a:r>
              <a:rPr lang="ru-RU" sz="2000" dirty="0" err="1">
                <a:solidFill>
                  <a:srgbClr val="052673"/>
                </a:solidFill>
                <a:latin typeface="+mj-lt"/>
              </a:rPr>
              <a:t>этильные</a:t>
            </a:r>
            <a:r>
              <a:rPr lang="ru-RU" sz="2000" dirty="0">
                <a:solidFill>
                  <a:srgbClr val="052673"/>
                </a:solidFill>
                <a:latin typeface="+mj-lt"/>
              </a:rPr>
              <a:t> группы, обусловливает значительное отличие свойств ПБ-1 от свойств других членов семейства полиолефинов</a:t>
            </a:r>
            <a:endParaRPr lang="ru-RU" sz="2000" dirty="0">
              <a:solidFill>
                <a:srgbClr val="05267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4038" name="Picture 6" descr="D:\Мой новый компьютер\2008\LAMA-D\Maximenko280306\Rabota\Reklama\Statia\2013\WEB-ABOK\ABOK  Трубы из полибутена_ Мифы и реальность  Водоснабжение_files\p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27" y="5430208"/>
            <a:ext cx="1324185" cy="952485"/>
          </a:xfrm>
          <a:prstGeom prst="rect">
            <a:avLst/>
          </a:prstGeom>
          <a:noFill/>
        </p:spPr>
      </p:pic>
      <p:pic>
        <p:nvPicPr>
          <p:cNvPr id="44040" name="Picture 8" descr="D:\Мой новый компьютер\2008\LAMA-D\Maximenko280306\Rabota\Reklama\Statia\2013\WEB-ABOK\ABOK  Трубы из полибутена_ Мифы и реальность  Водоснабжение_files\p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5507" y="5494700"/>
            <a:ext cx="1290073" cy="942314"/>
          </a:xfrm>
          <a:prstGeom prst="rect">
            <a:avLst/>
          </a:prstGeom>
          <a:noFill/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62823" y="6455420"/>
            <a:ext cx="1763917" cy="4025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052673"/>
                </a:solidFill>
                <a:latin typeface="+mj-lt"/>
              </a:rPr>
              <a:t>Полиэтилен</a:t>
            </a:r>
            <a:endParaRPr lang="ru-RU" sz="2000" dirty="0">
              <a:solidFill>
                <a:srgbClr val="05267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372007" y="6455420"/>
            <a:ext cx="2163779" cy="4025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052673"/>
                </a:solidFill>
                <a:latin typeface="+mj-lt"/>
              </a:rPr>
              <a:t>Полипропилен</a:t>
            </a:r>
            <a:endParaRPr lang="ru-RU" sz="2000" dirty="0">
              <a:solidFill>
                <a:srgbClr val="052673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9558" y="208230"/>
            <a:ext cx="10922251" cy="1325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002C58"/>
                </a:solidFill>
              </a:rPr>
              <a:t>С 1976 года производство тепловой изоляции - </a:t>
            </a:r>
            <a:r>
              <a:rPr lang="ru-RU" sz="3200" dirty="0">
                <a:solidFill>
                  <a:srgbClr val="002C58"/>
                </a:solidFill>
              </a:rPr>
              <a:t>огромный опыт</a:t>
            </a:r>
            <a:r>
              <a:rPr lang="en-US" sz="3200" dirty="0">
                <a:solidFill>
                  <a:srgbClr val="002C58"/>
                </a:solidFill>
              </a:rPr>
              <a:t>,</a:t>
            </a:r>
            <a:r>
              <a:rPr lang="ru-RU" sz="3200" dirty="0">
                <a:solidFill>
                  <a:srgbClr val="002C58"/>
                </a:solidFill>
              </a:rPr>
              <a:t> уникальные технологии</a:t>
            </a:r>
            <a:r>
              <a:rPr lang="en-US" sz="3200" dirty="0">
                <a:solidFill>
                  <a:srgbClr val="002C58"/>
                </a:solidFill>
              </a:rPr>
              <a:t> </a:t>
            </a:r>
            <a:r>
              <a:rPr lang="ru-RU" sz="3200" dirty="0">
                <a:solidFill>
                  <a:srgbClr val="002C58"/>
                </a:solidFill>
              </a:rPr>
              <a:t>производства</a:t>
            </a:r>
            <a:br>
              <a:rPr lang="ru-RU" sz="3200" dirty="0">
                <a:solidFill>
                  <a:srgbClr val="002C58"/>
                </a:solidFill>
              </a:rPr>
            </a:br>
            <a:r>
              <a:rPr lang="ru-RU" sz="3200" dirty="0">
                <a:solidFill>
                  <a:srgbClr val="002C58"/>
                </a:solidFill>
              </a:rPr>
              <a:t>и рецептура</a:t>
            </a:r>
            <a:endParaRPr lang="en-GB" sz="3200" dirty="0">
              <a:solidFill>
                <a:srgbClr val="002C58"/>
              </a:solidFill>
            </a:endParaRPr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719" y="2105025"/>
            <a:ext cx="411238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8" descr="Z:\МАРКЕТИНГ\КАТАЛОГ 2011\Фото Теплоизоляции\Холодильная машина-la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2700" y="3789364"/>
            <a:ext cx="3837517" cy="241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2701" y="1285593"/>
            <a:ext cx="3839633" cy="243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879635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0"/>
            <a:ext cx="10972800" cy="1143000"/>
          </a:xfrm>
        </p:spPr>
        <p:txBody>
          <a:bodyPr/>
          <a:lstStyle/>
          <a:p>
            <a:r>
              <a:rPr lang="ru-RU" sz="3600" dirty="0"/>
              <a:t>ПОЛИБУТИЛЕН</a:t>
            </a:r>
            <a:r>
              <a:rPr lang="ru-RU" sz="3600" b="1" dirty="0"/>
              <a:t> </a:t>
            </a:r>
            <a:r>
              <a:rPr lang="en-US" sz="3600" dirty="0"/>
              <a:t>PB-1</a:t>
            </a:r>
            <a:r>
              <a:rPr lang="ru-RU" sz="3600" b="1" dirty="0"/>
              <a:t> </a:t>
            </a:r>
          </a:p>
        </p:txBody>
      </p:sp>
      <p:sp>
        <p:nvSpPr>
          <p:cNvPr id="18435" name="Rectangle 1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436" name="Rectangle 15"/>
          <p:cNvSpPr>
            <a:spLocks noChangeArrowheads="1"/>
          </p:cNvSpPr>
          <p:nvPr/>
        </p:nvSpPr>
        <p:spPr bwMode="auto">
          <a:xfrm>
            <a:off x="381000" y="1052047"/>
            <a:ext cx="1181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>
              <a:buFontTx/>
              <a:buAutoNum type="arabicPeriod"/>
            </a:pPr>
            <a:r>
              <a:rPr lang="ru-RU" sz="2800" dirty="0">
                <a:solidFill>
                  <a:srgbClr val="052673"/>
                </a:solidFill>
                <a:ea typeface="Calibri" pitchFamily="34" charset="0"/>
                <a:cs typeface="Times New Roman" pitchFamily="18" charset="0"/>
              </a:rPr>
              <a:t>Самый </a:t>
            </a:r>
            <a:r>
              <a:rPr lang="ru-RU" sz="2800" u="sng" dirty="0">
                <a:solidFill>
                  <a:srgbClr val="052673"/>
                </a:solidFill>
                <a:ea typeface="Calibri" pitchFamily="34" charset="0"/>
                <a:cs typeface="Times New Roman" pitchFamily="18" charset="0"/>
              </a:rPr>
              <a:t>низкий коэффициент линейного расширения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73238"/>
            <a:ext cx="7985156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0"/>
            <a:ext cx="10972800" cy="1143000"/>
          </a:xfrm>
        </p:spPr>
        <p:txBody>
          <a:bodyPr/>
          <a:lstStyle/>
          <a:p>
            <a:r>
              <a:rPr lang="ru-RU" sz="3600" dirty="0"/>
              <a:t>ПОЛИБУТИЛЕН </a:t>
            </a:r>
            <a:r>
              <a:rPr lang="en-US" sz="3600" dirty="0"/>
              <a:t>PB-1</a:t>
            </a:r>
            <a:r>
              <a:rPr lang="ru-RU" sz="3600" dirty="0"/>
              <a:t> </a:t>
            </a:r>
          </a:p>
        </p:txBody>
      </p:sp>
      <p:sp>
        <p:nvSpPr>
          <p:cNvPr id="19459" name="Rectangle 1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0" name="Rectangle 15"/>
          <p:cNvSpPr>
            <a:spLocks noChangeArrowheads="1"/>
          </p:cNvSpPr>
          <p:nvPr/>
        </p:nvSpPr>
        <p:spPr bwMode="auto">
          <a:xfrm>
            <a:off x="381000" y="1165226"/>
            <a:ext cx="1181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/>
            <a:r>
              <a:rPr lang="ru-RU" sz="2800" dirty="0">
                <a:solidFill>
                  <a:srgbClr val="052673"/>
                </a:solidFill>
                <a:ea typeface="Calibri" pitchFamily="34" charset="0"/>
                <a:cs typeface="Times New Roman" pitchFamily="18" charset="0"/>
              </a:rPr>
              <a:t>2. Лучшее значение модуля эластичности</a:t>
            </a:r>
            <a:endParaRPr lang="ru-RU" sz="1200" dirty="0">
              <a:solidFill>
                <a:srgbClr val="052673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0559" y="1768485"/>
            <a:ext cx="7628129" cy="446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0"/>
            <a:ext cx="10972800" cy="1143000"/>
          </a:xfrm>
        </p:spPr>
        <p:txBody>
          <a:bodyPr/>
          <a:lstStyle/>
          <a:p>
            <a:r>
              <a:rPr lang="ru-RU" sz="3600" dirty="0"/>
              <a:t>ПОЛИБУТИЛЕН </a:t>
            </a:r>
            <a:r>
              <a:rPr lang="en-US" sz="3600" dirty="0"/>
              <a:t>PB-1</a:t>
            </a:r>
            <a:r>
              <a:rPr lang="ru-RU" sz="3600" dirty="0"/>
              <a:t> </a:t>
            </a:r>
          </a:p>
        </p:txBody>
      </p:sp>
      <p:sp>
        <p:nvSpPr>
          <p:cNvPr id="20483" name="Rectangle 1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484" name="Rectangle 15"/>
          <p:cNvSpPr>
            <a:spLocks noChangeArrowheads="1"/>
          </p:cNvSpPr>
          <p:nvPr/>
        </p:nvSpPr>
        <p:spPr bwMode="auto">
          <a:xfrm>
            <a:off x="44451" y="1052514"/>
            <a:ext cx="1214754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/>
            <a:r>
              <a:rPr lang="ru-RU" sz="2800" dirty="0">
                <a:solidFill>
                  <a:srgbClr val="052673"/>
                </a:solidFill>
                <a:ea typeface="Calibri" pitchFamily="34" charset="0"/>
                <a:cs typeface="Times New Roman" pitchFamily="18" charset="0"/>
              </a:rPr>
              <a:t>3. Наименьший коэффициент теплопроводности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0460" y="1818898"/>
            <a:ext cx="7627282" cy="450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0"/>
            <a:ext cx="10972800" cy="1143000"/>
          </a:xfrm>
        </p:spPr>
        <p:txBody>
          <a:bodyPr/>
          <a:lstStyle/>
          <a:p>
            <a:r>
              <a:rPr lang="ru-RU" sz="3600" dirty="0"/>
              <a:t>ПОЛИБУТИЛЕН </a:t>
            </a:r>
            <a:r>
              <a:rPr lang="en-US" sz="3600" dirty="0"/>
              <a:t>PB-1</a:t>
            </a:r>
            <a:r>
              <a:rPr lang="ru-RU" sz="3600" dirty="0"/>
              <a:t> </a:t>
            </a:r>
          </a:p>
        </p:txBody>
      </p:sp>
      <p:sp>
        <p:nvSpPr>
          <p:cNvPr id="14339" name="Rectangle 1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0" name="Rectangle 15"/>
          <p:cNvSpPr>
            <a:spLocks noChangeArrowheads="1"/>
          </p:cNvSpPr>
          <p:nvPr/>
        </p:nvSpPr>
        <p:spPr bwMode="auto">
          <a:xfrm>
            <a:off x="2063751" y="1052514"/>
            <a:ext cx="1214754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/>
            <a:r>
              <a:rPr lang="ru-RU" sz="2800" dirty="0">
                <a:solidFill>
                  <a:srgbClr val="052673"/>
                </a:solidFill>
                <a:ea typeface="Calibri" pitchFamily="34" charset="0"/>
                <a:cs typeface="Times New Roman" pitchFamily="18" charset="0"/>
              </a:rPr>
              <a:t>НАИЛУЧШЕЕ ЗНАЧЕНИЕ </a:t>
            </a:r>
            <a:r>
              <a:rPr lang="en-US" sz="2800" dirty="0">
                <a:solidFill>
                  <a:srgbClr val="052673"/>
                </a:solidFill>
                <a:ea typeface="Calibri" pitchFamily="34" charset="0"/>
                <a:cs typeface="Times New Roman" pitchFamily="18" charset="0"/>
              </a:rPr>
              <a:t>MRS</a:t>
            </a:r>
            <a:endParaRPr lang="ru-RU" sz="2800" dirty="0">
              <a:solidFill>
                <a:srgbClr val="052673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334434" y="1628775"/>
            <a:ext cx="11330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52673"/>
                </a:solidFill>
              </a:rPr>
              <a:t>MRS - </a:t>
            </a:r>
            <a:r>
              <a:rPr lang="ru-RU" sz="2400" dirty="0">
                <a:solidFill>
                  <a:srgbClr val="052673"/>
                </a:solidFill>
              </a:rPr>
              <a:t>«Длительная прочность» или «Долговременная прочность»</a:t>
            </a:r>
          </a:p>
        </p:txBody>
      </p:sp>
      <p:sp>
        <p:nvSpPr>
          <p:cNvPr id="14342" name="Прямоугольник 9"/>
          <p:cNvSpPr>
            <a:spLocks noChangeArrowheads="1"/>
          </p:cNvSpPr>
          <p:nvPr/>
        </p:nvSpPr>
        <p:spPr bwMode="auto">
          <a:xfrm>
            <a:off x="334433" y="2781300"/>
            <a:ext cx="6096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/>
              <a:t>Согласно </a:t>
            </a:r>
            <a:r>
              <a:rPr lang="en-US" dirty="0"/>
              <a:t>EN15875 </a:t>
            </a:r>
          </a:p>
          <a:p>
            <a:r>
              <a:rPr lang="ru-RU" dirty="0"/>
              <a:t>	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34433" y="3716338"/>
          <a:ext cx="2880321" cy="864096"/>
        </p:xfrm>
        <a:graphic>
          <a:graphicData uri="http://schemas.openxmlformats.org/drawingml/2006/table">
            <a:tbl>
              <a:tblPr/>
              <a:tblGrid>
                <a:gridCol w="96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PEX-a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4,518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4,287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5645" y="2377056"/>
            <a:ext cx="5961476" cy="36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37030" y="0"/>
            <a:ext cx="9270203" cy="1143000"/>
          </a:xfrm>
        </p:spPr>
        <p:txBody>
          <a:bodyPr/>
          <a:lstStyle/>
          <a:p>
            <a:r>
              <a:rPr lang="en-US" sz="3600" dirty="0">
                <a:solidFill>
                  <a:srgbClr val="002952"/>
                </a:solidFill>
              </a:rPr>
              <a:t>	</a:t>
            </a:r>
            <a:r>
              <a:rPr lang="ru-RU" sz="3600" dirty="0"/>
              <a:t>Надежность и универсальность </a:t>
            </a:r>
          </a:p>
        </p:txBody>
      </p:sp>
      <p:sp>
        <p:nvSpPr>
          <p:cNvPr id="26627" name="Rectangle 1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6628" name="Picture 9" descr="D:\2008\LAMA-D\Maximenko280306\Rabota\Exibition\Flexalen\Technics\HELA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33" y="1533083"/>
            <a:ext cx="2592917" cy="193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0" descr="Press-conn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457" y="4752754"/>
            <a:ext cx="2589520" cy="167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8318" y="1628776"/>
            <a:ext cx="442383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629" y="4093535"/>
            <a:ext cx="2279863" cy="199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3" descr="P97216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402421" y="3777583"/>
            <a:ext cx="3439583" cy="2516889"/>
          </a:xfrm>
        </p:spPr>
      </p:pic>
      <p:sp>
        <p:nvSpPr>
          <p:cNvPr id="26635" name="Text Box 3"/>
          <p:cNvSpPr txBox="1">
            <a:spLocks noChangeArrowheads="1"/>
          </p:cNvSpPr>
          <p:nvPr/>
        </p:nvSpPr>
        <p:spPr bwMode="auto">
          <a:xfrm>
            <a:off x="0" y="836614"/>
            <a:ext cx="12528551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52673"/>
                </a:solidFill>
              </a:rPr>
              <a:t>Любые типы соединений</a:t>
            </a:r>
            <a:endParaRPr lang="en-US" sz="2800" dirty="0">
              <a:solidFill>
                <a:srgbClr val="052673"/>
              </a:solidFill>
            </a:endParaRPr>
          </a:p>
        </p:txBody>
      </p:sp>
      <p:pic>
        <p:nvPicPr>
          <p:cNvPr id="175106" name="Picture 2" descr="Раструбная сварк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84485" y="1594885"/>
            <a:ext cx="3285459" cy="219030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651" name="Rectangle 15"/>
          <p:cNvSpPr>
            <a:spLocks noChangeArrowheads="1"/>
          </p:cNvSpPr>
          <p:nvPr/>
        </p:nvSpPr>
        <p:spPr bwMode="auto">
          <a:xfrm>
            <a:off x="1595043" y="272359"/>
            <a:ext cx="895245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eaLnBrk="0" hangingPunct="0"/>
            <a:r>
              <a:rPr lang="ru-RU" sz="3200" dirty="0">
                <a:solidFill>
                  <a:srgbClr val="052673"/>
                </a:solidFill>
                <a:ea typeface="Calibri" pitchFamily="34" charset="0"/>
                <a:cs typeface="Times New Roman" pitchFamily="18" charset="0"/>
              </a:rPr>
              <a:t>Сварные соединения – максимальная надежность</a:t>
            </a:r>
          </a:p>
          <a:p>
            <a:pPr marL="342900" indent="-342900" eaLnBrk="0" hangingPunct="0"/>
            <a:r>
              <a:rPr lang="ru-RU" sz="1600" b="1" dirty="0">
                <a:ea typeface="Calibri" pitchFamily="34" charset="0"/>
                <a:cs typeface="Times New Roman" pitchFamily="18" charset="0"/>
              </a:rPr>
              <a:t>      </a:t>
            </a:r>
          </a:p>
          <a:p>
            <a:pPr marL="342900" indent="-342900" eaLnBrk="0" hangingPunct="0"/>
            <a:r>
              <a:rPr lang="ru-RU" sz="1600" b="1" dirty="0">
                <a:ea typeface="Calibri" pitchFamily="34" charset="0"/>
                <a:cs typeface="Times New Roman" pitchFamily="18" charset="0"/>
              </a:rPr>
              <a:t>      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652" name="Прямоугольник 7"/>
          <p:cNvSpPr>
            <a:spLocks noChangeArrowheads="1"/>
          </p:cNvSpPr>
          <p:nvPr/>
        </p:nvSpPr>
        <p:spPr bwMode="auto">
          <a:xfrm>
            <a:off x="2472969" y="4654107"/>
            <a:ext cx="62865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err="1">
                <a:solidFill>
                  <a:srgbClr val="002C58"/>
                </a:solidFill>
              </a:rPr>
              <a:t>Гомогенность</a:t>
            </a:r>
            <a:r>
              <a:rPr lang="ru-RU" sz="2800" b="1" dirty="0">
                <a:solidFill>
                  <a:srgbClr val="002C58"/>
                </a:solidFill>
              </a:rPr>
              <a:t>, т.е однородность </a:t>
            </a:r>
          </a:p>
          <a:p>
            <a:pPr algn="ctr"/>
            <a:r>
              <a:rPr lang="ru-RU" sz="2800" b="1" dirty="0">
                <a:solidFill>
                  <a:srgbClr val="002C58"/>
                </a:solidFill>
              </a:rPr>
              <a:t>соединения труба – фитинг</a:t>
            </a:r>
            <a:endParaRPr lang="en-US" sz="2800" b="1" dirty="0">
              <a:solidFill>
                <a:srgbClr val="002C58"/>
              </a:solidFill>
            </a:endParaRPr>
          </a:p>
          <a:p>
            <a:endParaRPr lang="en-US" dirty="0">
              <a:solidFill>
                <a:srgbClr val="002C58"/>
              </a:solidFill>
            </a:endParaRP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481" y="1350492"/>
            <a:ext cx="393880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9337" y="1330806"/>
            <a:ext cx="4355874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523" y="1009216"/>
            <a:ext cx="10865477" cy="442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2531" name="Rectangle 15"/>
          <p:cNvSpPr>
            <a:spLocks noChangeArrowheads="1"/>
          </p:cNvSpPr>
          <p:nvPr/>
        </p:nvSpPr>
        <p:spPr bwMode="auto">
          <a:xfrm>
            <a:off x="203200" y="1963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2634013" y="162963"/>
            <a:ext cx="10972800" cy="792162"/>
          </a:xfrm>
        </p:spPr>
        <p:txBody>
          <a:bodyPr/>
          <a:lstStyle/>
          <a:p>
            <a:r>
              <a:rPr lang="ru-RU" sz="3200" dirty="0"/>
              <a:t>МАКСИМАЛЬНАЯ НАДЕЖНОСТЬ</a:t>
            </a:r>
            <a:endParaRPr lang="en-GB" sz="24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9945" y="1371756"/>
            <a:ext cx="4556911" cy="50231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Объединенные Арабские Эмираты</a:t>
            </a:r>
            <a:endParaRPr lang="en-GB" sz="2000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34433" y="1729747"/>
            <a:ext cx="11857567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err="1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Бурж</a:t>
            </a:r>
            <a:r>
              <a:rPr lang="ru-RU" sz="200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Аль Араб                 </a:t>
            </a:r>
            <a:r>
              <a:rPr lang="ru-RU" sz="2000" dirty="0" err="1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Бурж</a:t>
            </a:r>
            <a:r>
              <a:rPr lang="ru-RU" sz="200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Д</a:t>
            </a:r>
            <a:r>
              <a:rPr lang="ru-RU" sz="2000" dirty="0" err="1">
                <a:solidFill>
                  <a:srgbClr val="002C58"/>
                </a:solidFill>
                <a:latin typeface="+mj-lt"/>
                <a:ea typeface="+mj-ea"/>
                <a:cs typeface="+mj-cs"/>
              </a:rPr>
              <a:t>убай</a:t>
            </a:r>
            <a:r>
              <a:rPr lang="ru-RU" sz="200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(Башня Халифа)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                                                                   с</a:t>
            </a:r>
            <a:r>
              <a:rPr lang="ru-RU" sz="2000" dirty="0" err="1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амое</a:t>
            </a:r>
            <a:r>
              <a:rPr lang="ru-RU" sz="200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высокое здание мира 828 метров </a:t>
            </a:r>
            <a:endParaRPr lang="en-GB" sz="2000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536" name="Picture 2" descr="D:\2008\LAMA-D\Maximenko280306\Rabota\Reklama\Statia\2013\Burj-Dubai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1727" y="2574956"/>
            <a:ext cx="403225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703" y="2260350"/>
            <a:ext cx="4586313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40720"/>
            <a:ext cx="3132499" cy="131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718398"/>
            <a:ext cx="6944007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err="1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Полибутилен</a:t>
            </a:r>
            <a:r>
              <a:rPr lang="ru-RU" sz="3200" b="1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– выбор профессионалов</a:t>
            </a:r>
            <a:endParaRPr lang="en-GB" sz="2400" b="1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17450" y="157016"/>
            <a:ext cx="109728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ru-RU" sz="3600" b="1" dirty="0">
                <a:solidFill>
                  <a:srgbClr val="002C58"/>
                </a:solidFill>
                <a:ea typeface="+mj-ea"/>
                <a:cs typeface="+mj-cs"/>
              </a:rPr>
              <a:t>Внешний гофрированный кожух</a:t>
            </a:r>
            <a:endParaRPr lang="ru-RU" sz="3600" b="1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62125"/>
            <a:ext cx="81153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187070" y="1946829"/>
            <a:ext cx="4004930" cy="1997849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100" dirty="0">
                <a:solidFill>
                  <a:srgbClr val="002C5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100" dirty="0">
                <a:solidFill>
                  <a:srgbClr val="002C58"/>
                </a:solidFill>
                <a:latin typeface="Arial" pitchFamily="34" charset="0"/>
                <a:ea typeface="+mj-ea"/>
                <a:cs typeface="Arial" pitchFamily="34" charset="0"/>
              </a:rPr>
              <a:t>Повышенная гибкость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100" dirty="0">
                <a:solidFill>
                  <a:srgbClr val="002C5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100" dirty="0">
                <a:solidFill>
                  <a:srgbClr val="002C58"/>
                </a:solidFill>
                <a:latin typeface="Arial" pitchFamily="34" charset="0"/>
                <a:ea typeface="+mj-ea"/>
                <a:cs typeface="Arial" pitchFamily="34" charset="0"/>
              </a:rPr>
              <a:t>UV-</a:t>
            </a:r>
            <a:r>
              <a:rPr lang="ru-RU" sz="2100" dirty="0">
                <a:solidFill>
                  <a:srgbClr val="002C58"/>
                </a:solidFill>
                <a:latin typeface="Arial" pitchFamily="34" charset="0"/>
                <a:ea typeface="+mj-ea"/>
                <a:cs typeface="Arial" pitchFamily="34" charset="0"/>
              </a:rPr>
              <a:t>Стойкость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100" dirty="0">
                <a:solidFill>
                  <a:srgbClr val="002C58"/>
                </a:solidFill>
                <a:latin typeface="Arial" pitchFamily="34" charset="0"/>
                <a:ea typeface="+mj-ea"/>
                <a:cs typeface="Arial" pitchFamily="34" charset="0"/>
              </a:rPr>
              <a:t> Надежное соединение с  теплоизоляционным слоем </a:t>
            </a:r>
          </a:p>
          <a:p>
            <a:pPr lvl="1" algn="ctr">
              <a:buFont typeface="Arial" pitchFamily="34" charset="0"/>
              <a:buChar char="•"/>
              <a:defRPr/>
            </a:pPr>
            <a:endParaRPr lang="ru-RU" sz="2400" dirty="0">
              <a:solidFill>
                <a:srgbClr val="002C5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688985" y="0"/>
            <a:ext cx="617857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Диаметры трубопроводов </a:t>
            </a:r>
            <a:r>
              <a:rPr lang="ru-RU" sz="2800" b="1" dirty="0" err="1">
                <a:latin typeface="+mn-lt"/>
              </a:rPr>
              <a:t>Флексален</a:t>
            </a:r>
            <a:endParaRPr lang="ru-RU" sz="2800" b="1" dirty="0">
              <a:latin typeface="+mn-lt"/>
            </a:endParaRPr>
          </a:p>
        </p:txBody>
      </p:sp>
      <p:pic>
        <p:nvPicPr>
          <p:cNvPr id="16387" name="Picture 2" descr="Flexale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84086"/>
            <a:ext cx="2439342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362021" y="1630552"/>
            <a:ext cx="7239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Трубопроводы с несущими трубами диаметрами  от 16мм до 1</a:t>
            </a:r>
            <a:r>
              <a:rPr lang="en-US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25</a:t>
            </a: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мм</a:t>
            </a:r>
            <a:r>
              <a:rPr lang="en-US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</a:t>
            </a: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Производятся в однотрубном, двухтрубном и  </a:t>
            </a:r>
            <a:r>
              <a:rPr lang="ru-RU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многотрубном</a:t>
            </a: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исполнении. Бухты бывают длиной до 300м в зависимости от диаметра напорной трубы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350537" y="4078477"/>
            <a:ext cx="7239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Трубопроводы с несущими трубами диаметрами 140мм, 160мм и </a:t>
            </a:r>
            <a:r>
              <a:rPr lang="ru-RU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225мм</a:t>
            </a:r>
            <a:r>
              <a:rPr lang="ru-RU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поставляются прямыми отрезками по 6 и 12 метров. Пока в ППУ изоляции</a:t>
            </a:r>
          </a:p>
        </p:txBody>
      </p:sp>
      <p:pic>
        <p:nvPicPr>
          <p:cNvPr id="16390" name="Picture 3" descr="Fl1000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94131"/>
            <a:ext cx="255481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927896" y="1216858"/>
            <a:ext cx="10972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052673"/>
                </a:solidFill>
                <a:latin typeface="+mj-lt"/>
                <a:ea typeface="+mj-ea"/>
                <a:cs typeface="+mj-cs"/>
              </a:rPr>
              <a:t>От 16мм до 225мм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27051" y="908050"/>
            <a:ext cx="6542616" cy="2592388"/>
          </a:xfrm>
        </p:spPr>
        <p:txBody>
          <a:bodyPr wrap="square"/>
          <a:lstStyle/>
          <a:p>
            <a:pPr marL="0" algn="just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Thermaflex International Holding </a:t>
            </a:r>
            <a:r>
              <a:rPr lang="en-US" sz="2000" b="1" dirty="0" err="1">
                <a:solidFill>
                  <a:schemeClr val="tx2"/>
                </a:solidFill>
              </a:rPr>
              <a:t>bv</a:t>
            </a:r>
            <a:r>
              <a:rPr lang="ru-RU" sz="2000" dirty="0">
                <a:solidFill>
                  <a:schemeClr val="tx2"/>
                </a:solidFill>
              </a:rPr>
              <a:t> - </a:t>
            </a:r>
            <a:r>
              <a:rPr lang="ru-RU" sz="2000" dirty="0"/>
              <a:t>международный производственный холдинг. </a:t>
            </a:r>
          </a:p>
          <a:p>
            <a:pPr marL="0" algn="just">
              <a:lnSpc>
                <a:spcPct val="80000"/>
              </a:lnSpc>
              <a:buFontTx/>
              <a:buNone/>
            </a:pPr>
            <a:r>
              <a:rPr lang="ru-RU" sz="2000" dirty="0"/>
              <a:t>Основан в </a:t>
            </a:r>
            <a:r>
              <a:rPr lang="ru-RU" sz="2000" b="1" dirty="0">
                <a:solidFill>
                  <a:srgbClr val="00B050"/>
                </a:solidFill>
              </a:rPr>
              <a:t>1976 году </a:t>
            </a:r>
            <a:r>
              <a:rPr lang="ru-RU" sz="2000" dirty="0"/>
              <a:t>в Нидерландах в городе </a:t>
            </a:r>
            <a:r>
              <a:rPr lang="ru-RU" sz="2000" dirty="0" err="1"/>
              <a:t>Ваалвейк</a:t>
            </a:r>
            <a:r>
              <a:rPr lang="ru-RU" sz="2000" dirty="0"/>
              <a:t>. </a:t>
            </a:r>
          </a:p>
          <a:p>
            <a:pPr marL="0" algn="just">
              <a:lnSpc>
                <a:spcPct val="80000"/>
              </a:lnSpc>
              <a:buFontTx/>
              <a:buNone/>
            </a:pPr>
            <a:endParaRPr lang="ru-RU" sz="2000" dirty="0"/>
          </a:p>
          <a:p>
            <a:pPr marL="0" algn="just">
              <a:lnSpc>
                <a:spcPct val="80000"/>
              </a:lnSpc>
              <a:buFontTx/>
              <a:buNone/>
            </a:pPr>
            <a:r>
              <a:rPr lang="ru-RU" sz="2000" b="1" dirty="0">
                <a:solidFill>
                  <a:schemeClr val="tx2"/>
                </a:solidFill>
              </a:rPr>
              <a:t>5 производственных предприятий</a:t>
            </a:r>
          </a:p>
          <a:p>
            <a:pPr marL="0" algn="just">
              <a:lnSpc>
                <a:spcPct val="80000"/>
              </a:lnSpc>
              <a:buFontTx/>
              <a:buNone/>
            </a:pPr>
            <a:r>
              <a:rPr lang="ru-RU" sz="2000" dirty="0"/>
              <a:t>(НИДЕРЛАНДЫ, ПОЛЬША, ТАЙЛАНД, ТУРЦИЯ, РОССИЯ)</a:t>
            </a:r>
          </a:p>
          <a:p>
            <a:pPr marL="0" algn="just">
              <a:lnSpc>
                <a:spcPct val="80000"/>
              </a:lnSpc>
              <a:buFontTx/>
              <a:buNone/>
            </a:pPr>
            <a:endParaRPr lang="ru-RU" sz="2000" dirty="0"/>
          </a:p>
          <a:p>
            <a:pPr marL="0" algn="just">
              <a:lnSpc>
                <a:spcPct val="80000"/>
              </a:lnSpc>
              <a:buFontTx/>
              <a:buNone/>
            </a:pPr>
            <a:endParaRPr lang="ru-RU" sz="2000" dirty="0"/>
          </a:p>
        </p:txBody>
      </p:sp>
      <p:pic>
        <p:nvPicPr>
          <p:cNvPr id="7171" name="Picture 7" descr="Factor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32072" y="1103675"/>
            <a:ext cx="4128130" cy="2879850"/>
          </a:xfrm>
        </p:spPr>
      </p:pic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solidFill>
            <a:srgbClr val="002C58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Введение</a:t>
            </a:r>
            <a:endParaRPr lang="ru-RU" sz="2800">
              <a:solidFill>
                <a:schemeClr val="tx2"/>
              </a:solidFill>
            </a:endParaRPr>
          </a:p>
        </p:txBody>
      </p:sp>
      <p:pic>
        <p:nvPicPr>
          <p:cNvPr id="8197" name="Picture 13" descr="C:\2008\LAMA-D\Maximenko280306\Rabota\Reklama\Moscow-gov2009\TI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3429000"/>
            <a:ext cx="4286251" cy="279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9"/>
          <p:cNvSpPr txBox="1">
            <a:spLocks noChangeArrowheads="1"/>
          </p:cNvSpPr>
          <p:nvPr/>
        </p:nvSpPr>
        <p:spPr bwMode="auto">
          <a:xfrm>
            <a:off x="5429251" y="4214813"/>
            <a:ext cx="6286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ru-RU" sz="2000" b="1" dirty="0">
                <a:solidFill>
                  <a:srgbClr val="339933"/>
                </a:solidFill>
              </a:rPr>
              <a:t>Энергосбережение </a:t>
            </a:r>
            <a:r>
              <a:rPr lang="ru-RU" sz="2000" b="1" i="1" dirty="0">
                <a:solidFill>
                  <a:srgbClr val="339933"/>
                </a:solidFill>
              </a:rPr>
              <a:t>и охрана окружающей среды</a:t>
            </a:r>
            <a:r>
              <a:rPr lang="ru-RU" sz="2000" dirty="0">
                <a:solidFill>
                  <a:srgbClr val="339933"/>
                </a:solidFill>
              </a:rPr>
              <a:t> </a:t>
            </a:r>
          </a:p>
          <a:p>
            <a:pPr algn="just">
              <a:lnSpc>
                <a:spcPct val="80000"/>
              </a:lnSpc>
            </a:pPr>
            <a:endParaRPr lang="ru-RU" sz="2000" dirty="0">
              <a:solidFill>
                <a:srgbClr val="339933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rgbClr val="006600"/>
                </a:solidFill>
              </a:rPr>
              <a:t>- вектор развития предприятия</a:t>
            </a:r>
            <a:r>
              <a:rPr lang="ru-RU" sz="2000" b="1" dirty="0">
                <a:solidFill>
                  <a:srgbClr val="006600"/>
                </a:solidFill>
              </a:rPr>
              <a:t>.</a:t>
            </a:r>
            <a:r>
              <a:rPr lang="ru-RU" sz="2000" dirty="0">
                <a:solidFill>
                  <a:srgbClr val="0066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84824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719804" y="340241"/>
            <a:ext cx="617857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</a:rPr>
              <a:t>МНОГОТРУБНЫЕ системы – </a:t>
            </a:r>
            <a:br>
              <a:rPr lang="ru-RU" sz="2800" b="1" dirty="0">
                <a:latin typeface="+mn-lt"/>
              </a:rPr>
            </a:br>
            <a:r>
              <a:rPr lang="ru-RU" sz="2800" b="1" dirty="0">
                <a:latin typeface="+mn-lt"/>
              </a:rPr>
              <a:t>решение для частного </a:t>
            </a:r>
            <a:r>
              <a:rPr lang="ru-RU" sz="2800" b="1" dirty="0" err="1">
                <a:latin typeface="+mn-lt"/>
              </a:rPr>
              <a:t>коттеджного</a:t>
            </a:r>
            <a:r>
              <a:rPr lang="ru-RU" sz="2800" b="1" dirty="0">
                <a:latin typeface="+mn-lt"/>
              </a:rPr>
              <a:t> строительства</a:t>
            </a:r>
          </a:p>
        </p:txBody>
      </p:sp>
      <p:pic>
        <p:nvPicPr>
          <p:cNvPr id="10" name="Рисунок 9" descr="600-4.jpg"/>
          <p:cNvPicPr>
            <a:picLocks noChangeAspect="1"/>
          </p:cNvPicPr>
          <p:nvPr/>
        </p:nvPicPr>
        <p:blipFill>
          <a:blip r:embed="rId2" cstate="print"/>
          <a:srcRect r="12216" b="7500"/>
          <a:stretch>
            <a:fillRect/>
          </a:stretch>
        </p:blipFill>
        <p:spPr bwMode="auto">
          <a:xfrm>
            <a:off x="1" y="0"/>
            <a:ext cx="2445488" cy="210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759843" y="2068401"/>
            <a:ext cx="49795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ДВЕ ИНЖЕНЕРНЫЕ СИСТЕМЫ В ОДНОМ КОЖУХЕ</a:t>
            </a:r>
          </a:p>
          <a:p>
            <a:endParaRPr lang="ru-RU" sz="2400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 ТЕПЛОСНАБЖЕНИЕ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 ГОРЯЧЕЕ ВОДОСНАБЖЕНИЕ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55535" y="480676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* Не рекомендуется группировать в одном кожухе трубопроводы отопления или горячего водоснабжения с</a:t>
            </a:r>
          </a:p>
          <a:p>
            <a:r>
              <a:rPr lang="ru-RU" dirty="0"/>
              <a:t>трубами холодного водоснабжения</a:t>
            </a:r>
          </a:p>
        </p:txBody>
      </p:sp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935" y="3476848"/>
            <a:ext cx="3820047" cy="230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200" dirty="0"/>
              <a:t>Применение трубопроводов </a:t>
            </a:r>
            <a:r>
              <a:rPr lang="en-US" sz="3200" dirty="0" err="1"/>
              <a:t>Flexalen</a:t>
            </a:r>
            <a:r>
              <a:rPr lang="en-US" sz="3200" dirty="0"/>
              <a:t> </a:t>
            </a:r>
            <a:br>
              <a:rPr lang="ru-RU" sz="3200" dirty="0"/>
            </a:br>
            <a:r>
              <a:rPr lang="ru-RU" sz="3200" dirty="0"/>
              <a:t>в  России с 2004 года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666751" y="1357313"/>
            <a:ext cx="109728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Трубопроводы </a:t>
            </a:r>
            <a:r>
              <a:rPr lang="en-US" sz="16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Flexalen</a:t>
            </a:r>
            <a:r>
              <a:rPr lang="en-US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 2004 года успешно применяются в России на всей территории от Карелии до Владивостока как при строительстве новых коммуникаций так и при реконструкции теплосетей</a:t>
            </a:r>
          </a:p>
        </p:txBody>
      </p:sp>
      <p:pic>
        <p:nvPicPr>
          <p:cNvPr id="31748" name="Picture 2" descr="C:\Documents and Settings\lama\Рабочий стол\Кашары\2008_07_22_Кашары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1" y="2500313"/>
            <a:ext cx="390736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C:\Documents and Settings\lama\Рабочий стол\Кашары\2008_07_22_Кашары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214564"/>
            <a:ext cx="3905251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5" descr="F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6804" y="2928938"/>
            <a:ext cx="4340614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2"/>
          <p:cNvSpPr>
            <a:spLocks noChangeArrowheads="1"/>
          </p:cNvSpPr>
          <p:nvPr/>
        </p:nvSpPr>
        <p:spPr bwMode="auto">
          <a:xfrm>
            <a:off x="719667" y="188913"/>
            <a:ext cx="104775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2C58"/>
                </a:solidFill>
              </a:rPr>
              <a:t>Продукция </a:t>
            </a:r>
            <a:r>
              <a:rPr lang="en-US" sz="2800" dirty="0" err="1">
                <a:solidFill>
                  <a:srgbClr val="002C58"/>
                </a:solidFill>
              </a:rPr>
              <a:t>Flexalen</a:t>
            </a:r>
            <a:r>
              <a:rPr lang="en-US" sz="2800" dirty="0">
                <a:solidFill>
                  <a:srgbClr val="002C58"/>
                </a:solidFill>
              </a:rPr>
              <a:t> </a:t>
            </a:r>
            <a:r>
              <a:rPr lang="ru-RU" sz="2800" dirty="0">
                <a:solidFill>
                  <a:srgbClr val="002C58"/>
                </a:solidFill>
              </a:rPr>
              <a:t>получила широкое распространение в Северо-Западном регионе России</a:t>
            </a:r>
          </a:p>
          <a:p>
            <a:r>
              <a:rPr lang="ru-RU" sz="1600" dirty="0">
                <a:solidFill>
                  <a:srgbClr val="002952"/>
                </a:solidFill>
              </a:rPr>
              <a:t>2009</a:t>
            </a:r>
            <a:r>
              <a:rPr lang="ru-RU" sz="1600" dirty="0"/>
              <a:t> Реконструкция теплосетей Петроградского, Всеволожского, Курортного и Центрального района Санкт Петербурга. Реконструкция квартальная разводка. </a:t>
            </a:r>
            <a:r>
              <a:rPr lang="ru-RU" sz="1600" u="sng" dirty="0"/>
              <a:t>Заказчик – ООО </a:t>
            </a:r>
            <a:r>
              <a:rPr lang="ru-RU" sz="1600" u="sng" dirty="0" err="1"/>
              <a:t>Петербургтеплоэнерго</a:t>
            </a:r>
            <a:endParaRPr lang="ru-RU" sz="1600" dirty="0"/>
          </a:p>
        </p:txBody>
      </p:sp>
      <p:pic>
        <p:nvPicPr>
          <p:cNvPr id="32771" name="Picture 2" descr="C:\2008\LAMA-D\Maximenko280306\Rabota\Reklama\Flexalen\Flexalen\Petrograd-spb\DSC03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598" y="1960201"/>
            <a:ext cx="4599054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0" y="213"/>
            <a:ext cx="298030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900"/>
          </a:p>
          <a:p>
            <a:pPr eaLnBrk="0" hangingPunct="0"/>
            <a:r>
              <a:rPr lang="ru-RU" sz="1200">
                <a:cs typeface="Times New Roman" pitchFamily="18" charset="0"/>
              </a:rPr>
              <a:t>		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32773" name="Прямоугольник 4"/>
          <p:cNvSpPr>
            <a:spLocks noChangeArrowheads="1"/>
          </p:cNvSpPr>
          <p:nvPr/>
        </p:nvSpPr>
        <p:spPr bwMode="auto">
          <a:xfrm>
            <a:off x="814918" y="5516564"/>
            <a:ext cx="99864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952"/>
                </a:solidFill>
              </a:rPr>
              <a:t>2012</a:t>
            </a:r>
            <a:r>
              <a:rPr lang="ru-RU" sz="1600" dirty="0"/>
              <a:t> Реконструкция тепловых сетей в Новгородской области г. Волот, п. Сольцы, квартальная разводка.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2657724" y="571500"/>
            <a:ext cx="74628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52673"/>
                </a:solidFill>
              </a:rPr>
              <a:t>Реконструкция муниципальных сетей в городах</a:t>
            </a:r>
          </a:p>
          <a:p>
            <a:pPr algn="ctr"/>
            <a:r>
              <a:rPr lang="ru-RU" sz="2800" dirty="0">
                <a:solidFill>
                  <a:srgbClr val="052673"/>
                </a:solidFill>
              </a:rPr>
              <a:t>Московской области; </a:t>
            </a:r>
          </a:p>
        </p:txBody>
      </p:sp>
      <p:pic>
        <p:nvPicPr>
          <p:cNvPr id="33795" name="Picture 2" descr="C:\2008\LAMA-D\Maximenko280306\Rabota\Flexalen\Objects\Kazan\Боровые\S5009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977" y="1991196"/>
            <a:ext cx="46846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0333" y="2000251"/>
            <a:ext cx="46609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2"/>
          <p:cNvSpPr>
            <a:spLocks noChangeArrowheads="1"/>
          </p:cNvSpPr>
          <p:nvPr/>
        </p:nvSpPr>
        <p:spPr bwMode="auto">
          <a:xfrm>
            <a:off x="666751" y="714375"/>
            <a:ext cx="9048749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34819" name="Rectangle 1"/>
          <p:cNvSpPr>
            <a:spLocks noChangeArrowheads="1"/>
          </p:cNvSpPr>
          <p:nvPr/>
        </p:nvSpPr>
        <p:spPr bwMode="auto">
          <a:xfrm>
            <a:off x="1" y="-387"/>
            <a:ext cx="1133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26628" name="Заголовок 5"/>
          <p:cNvSpPr>
            <a:spLocks noGrp="1"/>
          </p:cNvSpPr>
          <p:nvPr>
            <p:ph type="title"/>
          </p:nvPr>
        </p:nvSpPr>
        <p:spPr>
          <a:xfrm>
            <a:off x="3983567" y="2349500"/>
            <a:ext cx="7874000" cy="3671888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700" u="sng" dirty="0"/>
              <a:t>Заказчик - Управ. делами президента.</a:t>
            </a:r>
            <a:br>
              <a:rPr lang="ru-RU" sz="2200" b="1" u="sng" dirty="0"/>
            </a:br>
            <a:br>
              <a:rPr lang="ru-RU" sz="2200" b="1" u="sng" dirty="0"/>
            </a:br>
            <a:r>
              <a:rPr lang="ru-RU" sz="2200" dirty="0">
                <a:solidFill>
                  <a:schemeClr val="tx2"/>
                </a:solidFill>
              </a:rPr>
              <a:t>2008 </a:t>
            </a:r>
            <a:r>
              <a:rPr lang="ru-RU" sz="2200" dirty="0"/>
              <a:t>Загородная резиденция президента. Оз. Валдай, Новгородская обл. Теплотрасса, квартальная разводка. </a:t>
            </a:r>
            <a:br>
              <a:rPr lang="ru-RU" sz="2200" dirty="0"/>
            </a:br>
            <a:br>
              <a:rPr lang="ru-RU" sz="2200" dirty="0"/>
            </a:br>
            <a:r>
              <a:rPr lang="ru-RU" sz="2200" dirty="0">
                <a:solidFill>
                  <a:schemeClr val="tx2"/>
                </a:solidFill>
              </a:rPr>
              <a:t>2008</a:t>
            </a:r>
            <a:r>
              <a:rPr lang="ru-RU" sz="2200" dirty="0"/>
              <a:t> </a:t>
            </a:r>
            <a:r>
              <a:rPr lang="ru-RU" sz="2200" dirty="0" err="1"/>
              <a:t>Иверский</a:t>
            </a:r>
            <a:r>
              <a:rPr lang="ru-RU" sz="2200" dirty="0"/>
              <a:t> монастырь. Оз. Валдай, Новгородская обл.   Магистральная теплотрасса, квартальная разводка. </a:t>
            </a:r>
            <a:br>
              <a:rPr lang="ru-RU" sz="2200" dirty="0"/>
            </a:br>
            <a:br>
              <a:rPr lang="ru-RU" sz="2200" dirty="0"/>
            </a:br>
            <a:r>
              <a:rPr lang="ru-RU" sz="2200" dirty="0">
                <a:solidFill>
                  <a:srgbClr val="006600"/>
                </a:solidFill>
              </a:rPr>
              <a:t>2009</a:t>
            </a:r>
            <a:r>
              <a:rPr lang="ru-RU" sz="2200" dirty="0"/>
              <a:t>  </a:t>
            </a:r>
            <a:r>
              <a:rPr lang="ru-RU" sz="2200" u="sng" dirty="0"/>
              <a:t>Морское офицерское собрание</a:t>
            </a:r>
            <a:r>
              <a:rPr lang="ru-RU" sz="2200" dirty="0"/>
              <a:t>. Каменный о-в. Санкт Петербург. Наружные сети холодоснабжения, квартальная разводка. </a:t>
            </a:r>
            <a:br>
              <a:rPr lang="ru-RU" sz="2200" dirty="0"/>
            </a:br>
            <a:br>
              <a:rPr lang="ru-RU" sz="2200" b="1" dirty="0"/>
            </a:br>
            <a:br>
              <a:rPr lang="ru-RU" sz="2000" b="1" dirty="0"/>
            </a:br>
            <a:br>
              <a:rPr lang="ru-RU" sz="2000" b="1" u="sng" dirty="0"/>
            </a:br>
            <a:br>
              <a:rPr lang="ru-RU" sz="2000" b="1" u="sng" dirty="0"/>
            </a:br>
            <a:br>
              <a:rPr lang="ru-RU" sz="2000" b="1" u="sng" dirty="0"/>
            </a:br>
            <a:br>
              <a:rPr lang="ru-RU" sz="2000" b="1" u="sng" dirty="0"/>
            </a:br>
            <a:br>
              <a:rPr lang="ru-RU" sz="2000" b="1" u="sng" dirty="0"/>
            </a:br>
            <a:br>
              <a:rPr lang="ru-RU" sz="1400" b="1" u="sng" dirty="0"/>
            </a:br>
            <a:br>
              <a:rPr lang="ru-RU" sz="1600" b="1" u="sng" dirty="0"/>
            </a:br>
            <a:br>
              <a:rPr lang="ru-RU" sz="1600" b="1" u="sng" dirty="0"/>
            </a:br>
            <a:endParaRPr lang="ru-RU" sz="1600" b="1" dirty="0"/>
          </a:p>
        </p:txBody>
      </p:sp>
      <p:pic>
        <p:nvPicPr>
          <p:cNvPr id="34821" name="Picture 2" descr="Картинка 37 из 14531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435" y="836613"/>
            <a:ext cx="191966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 descr="http://flexalen.su/wp-content/uploads/2013/04/15-%D0%91%D0%94%D0%9F-%D0%9C%D0%BE%D1%80%D1%81%D0%BA%D0%BE%D0%B5-300x22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184" y="3716339"/>
            <a:ext cx="2982481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2"/>
          <p:cNvSpPr>
            <a:spLocks noChangeArrowheads="1"/>
          </p:cNvSpPr>
          <p:nvPr/>
        </p:nvSpPr>
        <p:spPr bwMode="auto">
          <a:xfrm>
            <a:off x="666751" y="714375"/>
            <a:ext cx="9048749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1" y="-387"/>
            <a:ext cx="1133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26628" name="Заголовок 5"/>
          <p:cNvSpPr>
            <a:spLocks noGrp="1"/>
          </p:cNvSpPr>
          <p:nvPr>
            <p:ph type="title"/>
          </p:nvPr>
        </p:nvSpPr>
        <p:spPr>
          <a:xfrm>
            <a:off x="5615517" y="836613"/>
            <a:ext cx="7874000" cy="367188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400" dirty="0">
                <a:solidFill>
                  <a:srgbClr val="002952"/>
                </a:solidFill>
              </a:rPr>
              <a:t>2008</a:t>
            </a:r>
            <a:r>
              <a:rPr lang="ru-RU" sz="2400" dirty="0"/>
              <a:t> Нахимовское Военно-морское </a:t>
            </a:r>
            <a:br>
              <a:rPr lang="ru-RU" sz="2400" dirty="0"/>
            </a:br>
            <a:r>
              <a:rPr lang="ru-RU" sz="2400" dirty="0"/>
              <a:t>Училище, Теплотрасса, квартальная </a:t>
            </a:r>
            <a:br>
              <a:rPr lang="ru-RU" sz="2400" dirty="0"/>
            </a:br>
            <a:r>
              <a:rPr lang="ru-RU" sz="2400" dirty="0"/>
              <a:t>разводка. </a:t>
            </a:r>
            <a:r>
              <a:rPr lang="ru-RU" sz="2400" u="sng" dirty="0"/>
              <a:t>Заказчик – ФГОУ НВМУ</a:t>
            </a:r>
            <a:br>
              <a:rPr lang="ru-RU" sz="2400" dirty="0"/>
            </a:br>
            <a:br>
              <a:rPr lang="ru-RU" sz="2200" b="1" dirty="0"/>
            </a:br>
            <a:br>
              <a:rPr lang="ru-RU" sz="2000" b="1" dirty="0"/>
            </a:br>
            <a:br>
              <a:rPr lang="ru-RU" sz="2000" b="1" u="sng" dirty="0"/>
            </a:br>
            <a:br>
              <a:rPr lang="ru-RU" sz="2000" b="1" u="sng" dirty="0"/>
            </a:br>
            <a:br>
              <a:rPr lang="ru-RU" sz="2000" b="1" u="sng" dirty="0"/>
            </a:br>
            <a:br>
              <a:rPr lang="ru-RU" sz="2000" b="1" u="sng" dirty="0"/>
            </a:br>
            <a:br>
              <a:rPr lang="ru-RU" sz="2000" b="1" u="sng" dirty="0"/>
            </a:br>
            <a:br>
              <a:rPr lang="ru-RU" sz="1400" b="1" u="sng" dirty="0"/>
            </a:br>
            <a:br>
              <a:rPr lang="ru-RU" sz="1600" b="1" u="sng" dirty="0"/>
            </a:br>
            <a:br>
              <a:rPr lang="ru-RU" sz="1600" b="1" u="sng" dirty="0"/>
            </a:br>
            <a:endParaRPr lang="ru-RU" sz="1600" b="1" dirty="0"/>
          </a:p>
        </p:txBody>
      </p:sp>
      <p:pic>
        <p:nvPicPr>
          <p:cNvPr id="35845" name="Picture 2" descr="http://www.greenmama.ua/dn_images/01/67/71/15/1222372041nahimov_na_ne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86" y="836614"/>
            <a:ext cx="377992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Прямоугольник 7"/>
          <p:cNvSpPr>
            <a:spLocks noChangeArrowheads="1"/>
          </p:cNvSpPr>
          <p:nvPr/>
        </p:nvSpPr>
        <p:spPr bwMode="auto">
          <a:xfrm>
            <a:off x="334433" y="4076701"/>
            <a:ext cx="6096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2952"/>
                </a:solidFill>
              </a:rPr>
              <a:t>2009</a:t>
            </a:r>
            <a:r>
              <a:rPr lang="ru-RU" dirty="0"/>
              <a:t> Тех. база Метростроя. О-в </a:t>
            </a:r>
            <a:r>
              <a:rPr lang="ru-RU" dirty="0" err="1"/>
              <a:t>Котлин</a:t>
            </a:r>
            <a:r>
              <a:rPr lang="ru-RU" dirty="0"/>
              <a:t>, Лен. Обл. Теплотрасса, квартальная разводка.    </a:t>
            </a:r>
            <a:r>
              <a:rPr lang="ru-RU" u="sng" dirty="0"/>
              <a:t>Заказчик – ОАО «Метрострой».</a:t>
            </a:r>
            <a:endParaRPr lang="ru-RU" dirty="0"/>
          </a:p>
        </p:txBody>
      </p:sp>
      <p:pic>
        <p:nvPicPr>
          <p:cNvPr id="35847" name="Picture 4" descr="http://re-port.ru/uploads/content/16559596124f83e7a70444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5813" y="3357563"/>
            <a:ext cx="2247671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666751" y="714375"/>
            <a:ext cx="9048749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1" y="-387"/>
            <a:ext cx="1133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82236" y="41787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952"/>
                </a:solidFill>
              </a:rPr>
              <a:t>2011</a:t>
            </a:r>
            <a:r>
              <a:rPr lang="ru-RU" dirty="0"/>
              <a:t> Спортивная база ФК «Зенит» Реконструкция тепловых сетей. </a:t>
            </a:r>
            <a:r>
              <a:rPr lang="ru-RU" u="sng" dirty="0"/>
              <a:t>Заказчик: ФК «Зенит»</a:t>
            </a:r>
          </a:p>
        </p:txBody>
      </p:sp>
      <p:pic>
        <p:nvPicPr>
          <p:cNvPr id="12" name="Picture 6" descr="Картинка 3 из 15878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607" y="3666070"/>
            <a:ext cx="2617747" cy="288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7916" y="476672"/>
            <a:ext cx="2986744" cy="42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259065" y="135192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952"/>
                </a:solidFill>
                <a:latin typeface="Arial" pitchFamily="34" charset="0"/>
                <a:cs typeface="Arial" pitchFamily="34" charset="0"/>
              </a:rPr>
              <a:t>2010</a:t>
            </a:r>
            <a:r>
              <a:rPr lang="ru-RU" dirty="0">
                <a:latin typeface="Arial" pitchFamily="34" charset="0"/>
                <a:cs typeface="Arial" pitchFamily="34" charset="0"/>
              </a:rPr>
              <a:t> Завод по производству холодильников </a:t>
            </a:r>
            <a:r>
              <a:rPr lang="en-US" dirty="0">
                <a:latin typeface="Arial" pitchFamily="34" charset="0"/>
                <a:cs typeface="Arial" pitchFamily="34" charset="0"/>
              </a:rPr>
              <a:t>LIEBHERR</a:t>
            </a:r>
            <a:r>
              <a:rPr lang="ru-RU" dirty="0">
                <a:latin typeface="Arial" pitchFamily="34" charset="0"/>
                <a:cs typeface="Arial" pitchFamily="34" charset="0"/>
              </a:rPr>
              <a:t>. г. Дзержинск Нижегородская область. Теплотрасса – квартальная разводка.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Заказчик - </a:t>
            </a:r>
            <a:r>
              <a:rPr lang="en-US" u="sng" dirty="0" err="1">
                <a:latin typeface="Arial" pitchFamily="34" charset="0"/>
                <a:cs typeface="Arial" pitchFamily="34" charset="0"/>
              </a:rPr>
              <a:t>Liebherr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-</a:t>
            </a:r>
            <a:r>
              <a:rPr lang="en-US" u="sng" dirty="0">
                <a:latin typeface="Arial" pitchFamily="34" charset="0"/>
                <a:cs typeface="Arial" pitchFamily="34" charset="0"/>
              </a:rPr>
              <a:t>International AG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 (Швейцария)</a:t>
            </a:r>
            <a:br>
              <a:rPr lang="ru-RU" b="1" dirty="0"/>
            </a:br>
            <a:endParaRPr lang="ru-RU" dirty="0"/>
          </a:p>
        </p:txBody>
      </p:sp>
      <p:pic>
        <p:nvPicPr>
          <p:cNvPr id="86018" name="Picture 2" descr="Наши объекты | Flexal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81" y="476673"/>
            <a:ext cx="4358027" cy="305417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5751" y="-66675"/>
            <a:ext cx="4535410" cy="3401558"/>
          </a:xfrm>
          <a:custGeom>
            <a:avLst/>
            <a:gdLst>
              <a:gd name="connsiteX0" fmla="*/ 0 w 4979304"/>
              <a:gd name="connsiteY0" fmla="*/ 0 h 3364992"/>
              <a:gd name="connsiteX1" fmla="*/ 4211250 w 4979304"/>
              <a:gd name="connsiteY1" fmla="*/ 0 h 3364992"/>
              <a:gd name="connsiteX2" fmla="*/ 4309461 w 4979304"/>
              <a:gd name="connsiteY2" fmla="*/ 192282 h 3364992"/>
              <a:gd name="connsiteX3" fmla="*/ 4974907 w 4979304"/>
              <a:gd name="connsiteY3" fmla="*/ 3110424 h 3364992"/>
              <a:gd name="connsiteX4" fmla="*/ 4979304 w 4979304"/>
              <a:gd name="connsiteY4" fmla="*/ 3364992 h 3364992"/>
              <a:gd name="connsiteX5" fmla="*/ 800592 w 4979304"/>
              <a:gd name="connsiteY5" fmla="*/ 3364992 h 3364992"/>
              <a:gd name="connsiteX6" fmla="*/ 797493 w 4979304"/>
              <a:gd name="connsiteY6" fmla="*/ 3185579 h 3364992"/>
              <a:gd name="connsiteX7" fmla="*/ 22579 w 4979304"/>
              <a:gd name="connsiteY7" fmla="*/ 42066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6250" y="3429000"/>
            <a:ext cx="4095750" cy="3401568"/>
          </a:xfrm>
          <a:custGeom>
            <a:avLst/>
            <a:gdLst>
              <a:gd name="connsiteX0" fmla="*/ 781270 w 4810310"/>
              <a:gd name="connsiteY0" fmla="*/ 0 h 3401568"/>
              <a:gd name="connsiteX1" fmla="*/ 4810310 w 4810310"/>
              <a:gd name="connsiteY1" fmla="*/ 0 h 3401568"/>
              <a:gd name="connsiteX2" fmla="*/ 4810310 w 4810310"/>
              <a:gd name="connsiteY2" fmla="*/ 3401568 h 3401568"/>
              <a:gd name="connsiteX3" fmla="*/ 0 w 4810310"/>
              <a:gd name="connsiteY3" fmla="*/ 3401568 h 3401568"/>
              <a:gd name="connsiteX4" fmla="*/ 1963 w 4810310"/>
              <a:gd name="connsiteY4" fmla="*/ 3397912 h 3401568"/>
              <a:gd name="connsiteX5" fmla="*/ 776876 w 4810310"/>
              <a:gd name="connsiteY5" fmla="*/ 254399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</p:spPr>
      </p:pic>
      <p:pic>
        <p:nvPicPr>
          <p:cNvPr id="31750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5751" y="3429000"/>
            <a:ext cx="4535424" cy="3401568"/>
          </a:xfrm>
          <a:custGeom>
            <a:avLst/>
            <a:gdLst>
              <a:gd name="connsiteX0" fmla="*/ 749362 w 4925479"/>
              <a:gd name="connsiteY0" fmla="*/ 0 h 3364992"/>
              <a:gd name="connsiteX1" fmla="*/ 4925479 w 4925479"/>
              <a:gd name="connsiteY1" fmla="*/ 0 h 3364992"/>
              <a:gd name="connsiteX2" fmla="*/ 4921868 w 4925479"/>
              <a:gd name="connsiteY2" fmla="*/ 209033 h 3364992"/>
              <a:gd name="connsiteX3" fmla="*/ 4256422 w 4925479"/>
              <a:gd name="connsiteY3" fmla="*/ 3127175 h 3364992"/>
              <a:gd name="connsiteX4" fmla="*/ 4134952 w 4925479"/>
              <a:gd name="connsiteY4" fmla="*/ 3364992 h 3364992"/>
              <a:gd name="connsiteX5" fmla="*/ 0 w 4925479"/>
              <a:gd name="connsiteY5" fmla="*/ 3364992 h 3364992"/>
              <a:gd name="connsiteX6" fmla="*/ 79008 w 4925479"/>
              <a:gd name="connsiteY6" fmla="*/ 3202330 h 3364992"/>
              <a:gd name="connsiteX7" fmla="*/ 744454 w 4925479"/>
              <a:gd name="connsiteY7" fmla="*/ 284189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</p:spPr>
      </p:pic>
      <p:sp>
        <p:nvSpPr>
          <p:cNvPr id="31746" name="Заголовок 1"/>
          <p:cNvSpPr>
            <a:spLocks noGrp="1"/>
          </p:cNvSpPr>
          <p:nvPr>
            <p:ph type="title" sz="quarter"/>
          </p:nvPr>
        </p:nvSpPr>
        <p:spPr>
          <a:xfrm>
            <a:off x="180975" y="1559715"/>
            <a:ext cx="357187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u="sng" dirty="0">
                <a:solidFill>
                  <a:schemeClr val="tx1"/>
                </a:solidFill>
                <a:latin typeface="+mj-lt"/>
              </a:rPr>
              <a:t>АКВАПАРК «ЗОЛОТАЯ БУХТА» - ГЕЛЕНДЖИК</a:t>
            </a:r>
            <a:endParaRPr lang="en-US" sz="2200" u="sng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29181" y="3429000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ru-RU" b="1" dirty="0"/>
              <a:t>Проложено более 2-х км тепловых сетей различных диаметров</a:t>
            </a:r>
            <a:endParaRPr lang="en-US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36F8045-ADED-4447-8C25-FEC93DCB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640" y="580422"/>
            <a:ext cx="1943799" cy="19437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2D445E-5982-47EC-BB41-73671634C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2" y="2885279"/>
            <a:ext cx="3664138" cy="1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7015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2"/>
          <p:cNvSpPr>
            <a:spLocks noChangeArrowheads="1"/>
          </p:cNvSpPr>
          <p:nvPr/>
        </p:nvSpPr>
        <p:spPr bwMode="auto">
          <a:xfrm>
            <a:off x="666751" y="714375"/>
            <a:ext cx="9048749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1" y="-387"/>
            <a:ext cx="1133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24580" name="Заголовок 5"/>
          <p:cNvSpPr>
            <a:spLocks noGrp="1"/>
          </p:cNvSpPr>
          <p:nvPr>
            <p:ph type="title"/>
          </p:nvPr>
        </p:nvSpPr>
        <p:spPr>
          <a:xfrm>
            <a:off x="527051" y="549276"/>
            <a:ext cx="10972800" cy="1008063"/>
          </a:xfrm>
        </p:spPr>
        <p:txBody>
          <a:bodyPr rtlCol="0">
            <a:normAutofit fontScale="90000"/>
          </a:bodyPr>
          <a:lstStyle/>
          <a:p>
            <a:pPr marL="342900" indent="-342900" algn="l" fontAlgn="auto">
              <a:spcAft>
                <a:spcPts val="0"/>
              </a:spcAft>
              <a:defRPr/>
            </a:pPr>
            <a:br>
              <a:rPr lang="ru-RU" sz="1400" b="1" u="sng" dirty="0"/>
            </a:br>
            <a:r>
              <a:rPr lang="ru-RU" sz="2000" dirty="0">
                <a:solidFill>
                  <a:srgbClr val="002C58"/>
                </a:solidFill>
              </a:rPr>
              <a:t>Полярная станция «</a:t>
            </a:r>
            <a:r>
              <a:rPr lang="ru-RU" sz="2000" dirty="0" err="1">
                <a:solidFill>
                  <a:srgbClr val="002C58"/>
                </a:solidFill>
              </a:rPr>
              <a:t>Прогрес</a:t>
            </a:r>
            <a:r>
              <a:rPr lang="ru-RU" sz="2000" dirty="0">
                <a:solidFill>
                  <a:srgbClr val="002C58"/>
                </a:solidFill>
              </a:rPr>
              <a:t>». Антарктида.  Теплотрасса, ГВС, ХВС, Канализация. </a:t>
            </a:r>
            <a:r>
              <a:rPr lang="ru-RU" sz="2000" u="sng" dirty="0">
                <a:solidFill>
                  <a:srgbClr val="002C58"/>
                </a:solidFill>
              </a:rPr>
              <a:t>Заказчик – Институт Арктики и Антарктики. </a:t>
            </a:r>
            <a:br>
              <a:rPr lang="ru-RU" sz="2000" b="1" u="sng" dirty="0">
                <a:solidFill>
                  <a:srgbClr val="002C58"/>
                </a:solidFill>
              </a:rPr>
            </a:br>
            <a:br>
              <a:rPr lang="ru-RU" sz="2000" b="1" u="sng" dirty="0"/>
            </a:br>
            <a:br>
              <a:rPr lang="ru-RU" sz="1600" b="1" u="sng" dirty="0"/>
            </a:br>
            <a:endParaRPr lang="ru-RU" sz="1600" b="1" dirty="0"/>
          </a:p>
        </p:txBody>
      </p:sp>
      <p:pic>
        <p:nvPicPr>
          <p:cNvPr id="39941" name="Picture 2" descr="Z:\МАРКЕТИНГ\Reference List 2010\Санкт-Петербург\Российская Антарктическая станция Прогресс 2009\004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53909" y="2790355"/>
            <a:ext cx="4925085" cy="354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3" descr="D:\2008\LAMA-D\Maximenko280306\Rabota\Exibition\Flexalen\Objects\Antarctida\Antarctida-red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5287224" y="1277468"/>
            <a:ext cx="5712738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D:\2008\LAMA-D\Maximenko280306\Rabota\Exibition\Flexalen\Objects\SPB\Mihailovskaia dacha\rectorat.jpg">
            <a:extLst>
              <a:ext uri="{FF2B5EF4-FFF2-40B4-BE49-F238E27FC236}">
                <a16:creationId xmlns:a16="http://schemas.microsoft.com/office/drawing/2014/main" id="{7F18A98B-695E-4BD0-9187-800A9CF4C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9205" b="4"/>
          <a:stretch/>
        </p:blipFill>
        <p:spPr bwMode="auto">
          <a:xfrm>
            <a:off x="5115314" y="10"/>
            <a:ext cx="4118110" cy="3401558"/>
          </a:xfrm>
          <a:custGeom>
            <a:avLst/>
            <a:gdLst>
              <a:gd name="connsiteX0" fmla="*/ 0 w 4118110"/>
              <a:gd name="connsiteY0" fmla="*/ 0 h 3401568"/>
              <a:gd name="connsiteX1" fmla="*/ 3343575 w 4118110"/>
              <a:gd name="connsiteY1" fmla="*/ 0 h 3401568"/>
              <a:gd name="connsiteX2" fmla="*/ 3448028 w 4118110"/>
              <a:gd name="connsiteY2" fmla="*/ 215050 h 3401568"/>
              <a:gd name="connsiteX3" fmla="*/ 4113475 w 4118110"/>
              <a:gd name="connsiteY3" fmla="*/ 3133192 h 3401568"/>
              <a:gd name="connsiteX4" fmla="*/ 4118110 w 4118110"/>
              <a:gd name="connsiteY4" fmla="*/ 3401568 h 3401568"/>
              <a:gd name="connsiteX5" fmla="*/ 801224 w 4118110"/>
              <a:gd name="connsiteY5" fmla="*/ 3401568 h 3401568"/>
              <a:gd name="connsiteX6" fmla="*/ 797493 w 4118110"/>
              <a:gd name="connsiteY6" fmla="*/ 3185579 h 3401568"/>
              <a:gd name="connsiteX7" fmla="*/ 22579 w 4118110"/>
              <a:gd name="connsiteY7" fmla="*/ 4206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17" name="Picture 4" descr="D:\2008\LAMA-D\Maximenko280306\Rabota\Exibition\Flexalen\Objects\SPB\Mihailovskaia dacha\vidvostoh800.jpg">
            <a:extLst>
              <a:ext uri="{FF2B5EF4-FFF2-40B4-BE49-F238E27FC236}">
                <a16:creationId xmlns:a16="http://schemas.microsoft.com/office/drawing/2014/main" id="{E6A24323-E672-495A-BFCA-CBDFC9099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31361" r="-1" b="4065"/>
          <a:stretch/>
        </p:blipFill>
        <p:spPr bwMode="auto">
          <a:xfrm>
            <a:off x="5168353" y="3456432"/>
            <a:ext cx="7023646" cy="3401568"/>
          </a:xfrm>
          <a:custGeom>
            <a:avLst/>
            <a:gdLst>
              <a:gd name="connsiteX0" fmla="*/ 749132 w 7023646"/>
              <a:gd name="connsiteY0" fmla="*/ 0 h 3401568"/>
              <a:gd name="connsiteX1" fmla="*/ 7023646 w 7023646"/>
              <a:gd name="connsiteY1" fmla="*/ 0 h 3401568"/>
              <a:gd name="connsiteX2" fmla="*/ 7023646 w 7023646"/>
              <a:gd name="connsiteY2" fmla="*/ 3401568 h 3401568"/>
              <a:gd name="connsiteX3" fmla="*/ 0 w 7023646"/>
              <a:gd name="connsiteY3" fmla="*/ 3401568 h 3401568"/>
              <a:gd name="connsiteX4" fmla="*/ 79008 w 7023646"/>
              <a:gd name="connsiteY4" fmla="*/ 3238906 h 3401568"/>
              <a:gd name="connsiteX5" fmla="*/ 749563 w 7023646"/>
              <a:gd name="connsiteY5" fmla="*/ 2495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</p:spPr>
      </p:pic>
      <p:sp>
        <p:nvSpPr>
          <p:cNvPr id="19" name="Заголовок 5">
            <a:extLst>
              <a:ext uri="{FF2B5EF4-FFF2-40B4-BE49-F238E27FC236}">
                <a16:creationId xmlns:a16="http://schemas.microsoft.com/office/drawing/2014/main" id="{8483832C-FEEF-413F-83FB-BF8F2C61C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342900" lvl="0" indent="-342900"/>
            <a:br>
              <a:rPr lang="en-US" sz="18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2013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Заказчик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–«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Санкт-Петербургский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Государственный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Университет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»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Институт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Высшей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школы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менеджмента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г.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Санкт-Петербург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г.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Петергоф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Петергофское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шоссе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д. 109 </a:t>
            </a:r>
            <a:r>
              <a:rPr lang="en-US" sz="18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1800" u="sng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Михайловская</a:t>
            </a:r>
            <a:r>
              <a:rPr lang="en-US" sz="18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u="sng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Дача</a:t>
            </a:r>
            <a:r>
              <a:rPr lang="en-US" sz="18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»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Новое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строительство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локальных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тепловых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сетей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en-US" sz="18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D00E4D2C-2E7B-4C4A-96FF-06BB635E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742" y="698835"/>
            <a:ext cx="2129030" cy="21290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teplak.ru/pics/upload/d6e_18963.jpg">
            <a:hlinkClick r:id="rId5"/>
            <a:extLst>
              <a:ext uri="{FF2B5EF4-FFF2-40B4-BE49-F238E27FC236}">
                <a16:creationId xmlns:a16="http://schemas.microsoft.com/office/drawing/2014/main" id="{020309EF-1442-4252-A4DD-618462B15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58748" y="63357"/>
            <a:ext cx="1360849" cy="12709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80472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2" descr="Li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807891" y="3998378"/>
            <a:ext cx="3215217" cy="2266619"/>
          </a:xfrm>
        </p:spPr>
      </p:pic>
      <p:pic>
        <p:nvPicPr>
          <p:cNvPr id="11268" name="Picture 13" descr="Line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798837" y="1652118"/>
            <a:ext cx="3266017" cy="2141285"/>
          </a:xfrm>
        </p:spPr>
      </p:pic>
      <p:sp>
        <p:nvSpPr>
          <p:cNvPr id="11269" name="Rectangle 14"/>
          <p:cNvSpPr>
            <a:spLocks noChangeArrowheads="1"/>
          </p:cNvSpPr>
          <p:nvPr/>
        </p:nvSpPr>
        <p:spPr bwMode="auto">
          <a:xfrm>
            <a:off x="2903645" y="317668"/>
            <a:ext cx="59571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3000" b="1" dirty="0">
                <a:solidFill>
                  <a:srgbClr val="006600"/>
                </a:solidFill>
              </a:rPr>
              <a:t>В 2005 году открыто производство</a:t>
            </a:r>
          </a:p>
          <a:p>
            <a:pPr algn="ctr"/>
            <a:r>
              <a:rPr lang="ru-RU" sz="3000" b="1" dirty="0">
                <a:solidFill>
                  <a:srgbClr val="006600"/>
                </a:solidFill>
              </a:rPr>
              <a:t>тепловой изоляции в России.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Thermaflex. Тепловая изоляция трубопроводов и труб. Утеплитель тру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082" y="1637953"/>
            <a:ext cx="8031954" cy="4636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639520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666751" y="714375"/>
            <a:ext cx="9048749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1" y="-387"/>
            <a:ext cx="11336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	</a:t>
            </a:r>
            <a:r>
              <a:rPr lang="ru-RU" sz="900"/>
              <a:t> </a:t>
            </a:r>
            <a:endParaRPr lang="ru-RU"/>
          </a:p>
        </p:txBody>
      </p:sp>
      <p:pic>
        <p:nvPicPr>
          <p:cNvPr id="140290" name="Picture 2" descr="D:\2008\LAMA-D\Maximenko280306\Rabota\Exibition\Flexalen\Objects\SPB\Mihailovskaia dacha\P101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346" y="395191"/>
            <a:ext cx="4477328" cy="3342498"/>
          </a:xfrm>
          <a:prstGeom prst="rect">
            <a:avLst/>
          </a:prstGeom>
          <a:noFill/>
        </p:spPr>
      </p:pic>
      <p:pic>
        <p:nvPicPr>
          <p:cNvPr id="140292" name="Picture 4" descr="D:\2008\LAMA-D\Maximenko280306\Rabota\Exibition\Flexalen\Objects\SPB\Mihailovskaia dacha\P1011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2981" y="1457625"/>
            <a:ext cx="5688029" cy="3925565"/>
          </a:xfrm>
          <a:prstGeom prst="rect">
            <a:avLst/>
          </a:prstGeom>
          <a:noFill/>
        </p:spPr>
      </p:pic>
      <p:sp>
        <p:nvSpPr>
          <p:cNvPr id="11" name="Заголовок 5"/>
          <p:cNvSpPr>
            <a:spLocks noGrp="1"/>
          </p:cNvSpPr>
          <p:nvPr>
            <p:ph type="title"/>
          </p:nvPr>
        </p:nvSpPr>
        <p:spPr>
          <a:xfrm>
            <a:off x="335360" y="4553744"/>
            <a:ext cx="9168341" cy="2304256"/>
          </a:xfrm>
        </p:spPr>
        <p:txBody>
          <a:bodyPr>
            <a:normAutofit/>
          </a:bodyPr>
          <a:lstStyle/>
          <a:p>
            <a:pPr marL="342900" lvl="0" indent="-342900" algn="l"/>
            <a:br>
              <a:rPr lang="ru-RU" sz="2200" u="sng" dirty="0">
                <a:latin typeface="Arial" pitchFamily="34" charset="0"/>
                <a:cs typeface="Arial" pitchFamily="34" charset="0"/>
              </a:rPr>
            </a:br>
            <a:r>
              <a:rPr lang="ru-RU" sz="2200" u="sng" dirty="0">
                <a:latin typeface="Arial" pitchFamily="34" charset="0"/>
                <a:cs typeface="Arial" pitchFamily="34" charset="0"/>
              </a:rPr>
              <a:t>Около 1 км напорных труб из полибутена диаметром 225мм и с диаметром кожуха 315мм</a:t>
            </a:r>
            <a:br>
              <a:rPr lang="ru-RU" sz="1600" b="1" u="sng" dirty="0"/>
            </a:br>
            <a:endParaRPr lang="ru-RU" sz="1600" b="1" dirty="0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5" descr="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4107" y="4403959"/>
            <a:ext cx="3418432" cy="20602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926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/>
              <a:t>Свыше 1500 объектов в РФ с теплоизоляционными материалами Термафлекс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4640" y="1483058"/>
            <a:ext cx="1155192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/>
              <a:t>   </a:t>
            </a:r>
            <a:r>
              <a:rPr lang="ru-RU" sz="2000" dirty="0"/>
              <a:t>Более 1500 объектов, среди которых Петропавловская крепость, Кремль, Дом Правительства Татарстана, Государственный театр оперы и балета Татарстана им. </a:t>
            </a:r>
            <a:r>
              <a:rPr lang="ru-RU" sz="2000" dirty="0" err="1"/>
              <a:t>Мусы</a:t>
            </a:r>
            <a:r>
              <a:rPr lang="ru-RU" sz="2000" dirty="0"/>
              <a:t> </a:t>
            </a:r>
            <a:r>
              <a:rPr lang="ru-RU" sz="2000" dirty="0" err="1"/>
              <a:t>Джалиля</a:t>
            </a:r>
            <a:r>
              <a:rPr lang="ru-RU" sz="2000" dirty="0"/>
              <a:t>, Кондитерская фабрика «Золотой Колос», Воронежский пивоваренный завод, Мясокомбинат им. Микояна, </a:t>
            </a:r>
            <a:r>
              <a:rPr lang="ru-RU" sz="2000" dirty="0" err="1"/>
              <a:t>Лукойл</a:t>
            </a:r>
            <a:r>
              <a:rPr lang="ru-RU" sz="2000" dirty="0"/>
              <a:t> «</a:t>
            </a:r>
            <a:r>
              <a:rPr lang="ru-RU" sz="2000" dirty="0" err="1"/>
              <a:t>Пермьоргнефтесинтез</a:t>
            </a:r>
            <a:r>
              <a:rPr lang="ru-RU" sz="2000" dirty="0"/>
              <a:t>», </a:t>
            </a:r>
            <a:r>
              <a:rPr lang="ru-RU" sz="2000" dirty="0" err="1"/>
              <a:t>повысительные</a:t>
            </a:r>
            <a:r>
              <a:rPr lang="ru-RU" sz="2000" dirty="0"/>
              <a:t> компрессорные станции ОАО «Газпром», Ростовский комбинат пищевых концентратов, Аэропорт «Толмачево» Новосибирск и много других.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18022" y="6365404"/>
            <a:ext cx="4114800" cy="365125"/>
          </a:xfrm>
        </p:spPr>
        <p:txBody>
          <a:bodyPr/>
          <a:lstStyle/>
          <a:p>
            <a:r>
              <a:rPr lang="ru-RU"/>
              <a:t>Теплоизоляция</a:t>
            </a:r>
          </a:p>
          <a:p>
            <a:r>
              <a:rPr lang="ru-RU"/>
              <a:t>для трубопроводов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9AA8-131F-4946-B638-D6E51BBD84BB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15" y="5966234"/>
            <a:ext cx="18859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8" descr="46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1"/>
          <a:stretch/>
        </p:blipFill>
        <p:spPr>
          <a:xfrm>
            <a:off x="647322" y="3317700"/>
            <a:ext cx="3032611" cy="2051005"/>
          </a:xfrm>
          <a:prstGeom prst="rect">
            <a:avLst/>
          </a:prstGeom>
        </p:spPr>
      </p:pic>
      <p:pic>
        <p:nvPicPr>
          <p:cNvPr id="9" name="Изображение 1" descr="gran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41" y="3353913"/>
            <a:ext cx="3096284" cy="2066770"/>
          </a:xfrm>
          <a:prstGeom prst="rect">
            <a:avLst/>
          </a:prstGeom>
        </p:spPr>
      </p:pic>
      <p:pic>
        <p:nvPicPr>
          <p:cNvPr id="92164" name="Рисунок 1" descr="D:\2008\LAMA-D\Maximenko280306\Rabota\Reklama\2014\web\KR-DV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8092" y="4489497"/>
            <a:ext cx="2894296" cy="206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tba\t'flex\Corperate\Identity\Images\Ontspruiting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07661" cy="686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869132" y="220271"/>
            <a:ext cx="10538233" cy="11286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cap="none" spc="0" normalizeH="0" baseline="0" noProof="0" dirty="0">
                <a:ln>
                  <a:noFill/>
                </a:ln>
                <a:solidFill>
                  <a:srgbClr val="002C5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создания уникальной тепловой изоляции к теплоизолированным трубопроводам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C58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Изображение 9" descr="Thermaflex FRZ_тр_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095" y="1430063"/>
            <a:ext cx="2874992" cy="2190022"/>
          </a:xfrm>
          <a:prstGeom prst="rect">
            <a:avLst/>
          </a:prstGeom>
        </p:spPr>
      </p:pic>
      <p:pic>
        <p:nvPicPr>
          <p:cNvPr id="18" name="Picture 2" descr="Flexale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5035" y="3585172"/>
            <a:ext cx="2916776" cy="328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Изображение 4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1263" y="3104748"/>
            <a:ext cx="1045873" cy="10686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66183" y="4383299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300" dirty="0">
                <a:solidFill>
                  <a:schemeClr val="accent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Экологически безопасные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565084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239185" y="0"/>
            <a:ext cx="3854449" cy="85725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0000"/>
                </a:solidFill>
              </a:rPr>
              <a:t>1.ПРОБЛЕМА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239185" y="765176"/>
            <a:ext cx="11474449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/>
              <a:t>Низкая надежность (коррозия и низкий срок службы) стальных трубопроводов</a:t>
            </a:r>
          </a:p>
        </p:txBody>
      </p:sp>
      <p:pic>
        <p:nvPicPr>
          <p:cNvPr id="2053" name="Picture 5" descr="201804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1" y="1989138"/>
            <a:ext cx="2857500" cy="183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3695700" y="1989139"/>
          <a:ext cx="3143251" cy="1786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460317" imgH="2946032" progId="">
                  <p:embed/>
                </p:oleObj>
              </mc:Choice>
              <mc:Fallback>
                <p:oleObj name="Image" r:id="rId3" imgW="5460317" imgH="2946032" progId="">
                  <p:embed/>
                  <p:pic>
                    <p:nvPicPr>
                      <p:cNvPr id="205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5700" y="1989139"/>
                        <a:ext cx="3143251" cy="1786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3"/>
          <p:cNvSpPr txBox="1">
            <a:spLocks noChangeArrowheads="1"/>
          </p:cNvSpPr>
          <p:nvPr/>
        </p:nvSpPr>
        <p:spPr bwMode="auto">
          <a:xfrm>
            <a:off x="239184" y="4724401"/>
            <a:ext cx="8737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/>
              <a:t>Трубы из </a:t>
            </a:r>
            <a:r>
              <a:rPr lang="ru-RU" sz="3200" b="1" dirty="0" err="1"/>
              <a:t>полибутилена</a:t>
            </a:r>
            <a:r>
              <a:rPr lang="ru-RU" sz="3200" b="1" dirty="0"/>
              <a:t> - Срок службы достигает </a:t>
            </a:r>
            <a:r>
              <a:rPr lang="en-US" sz="3200" b="1" dirty="0"/>
              <a:t>10</a:t>
            </a:r>
            <a:r>
              <a:rPr lang="ru-RU" sz="3200" b="1" dirty="0"/>
              <a:t>0 лет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3497" y="3972962"/>
            <a:ext cx="385444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noProof="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.РЕШЕНИЕ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ПБ-1 с кислородным барьеро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3907" y="4380614"/>
            <a:ext cx="3465918" cy="2310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626222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39185" y="0"/>
            <a:ext cx="3854449" cy="85725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0000"/>
                </a:solidFill>
              </a:rPr>
              <a:t>2.ПРОБЛЕМА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39185" y="765176"/>
            <a:ext cx="11474449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/>
              <a:t>Большие потери тепла на пути от источника тепла до потребителя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257291" y="4852532"/>
            <a:ext cx="88233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/>
              <a:t>Влагостойкая теплоизоляция – 9</a:t>
            </a:r>
            <a:r>
              <a:rPr lang="en-US" sz="3200" b="1" dirty="0"/>
              <a:t>9</a:t>
            </a:r>
            <a:r>
              <a:rPr lang="ru-RU" sz="3200" b="1" dirty="0"/>
              <a:t>% закрытых ячеек</a:t>
            </a:r>
          </a:p>
        </p:txBody>
      </p:sp>
      <p:pic>
        <p:nvPicPr>
          <p:cNvPr id="12294" name="Picture 17" descr="Fvari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33" y="1844674"/>
            <a:ext cx="4224867" cy="231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5840" y="1844823"/>
            <a:ext cx="3841717" cy="231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0657" y="4235513"/>
            <a:ext cx="385444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.РЕШЕНИЕ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0303" y="4511315"/>
            <a:ext cx="3010957" cy="216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930148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27499" y="247430"/>
            <a:ext cx="9111558" cy="1325563"/>
          </a:xfrm>
        </p:spPr>
        <p:txBody>
          <a:bodyPr/>
          <a:lstStyle/>
          <a:p>
            <a:pPr algn="ctr" eaLnBrk="1" hangingPunct="1"/>
            <a:r>
              <a:rPr lang="ru-RU" sz="3600" dirty="0">
                <a:solidFill>
                  <a:srgbClr val="002C58"/>
                </a:solidFill>
              </a:rPr>
              <a:t>Трубы </a:t>
            </a:r>
            <a:r>
              <a:rPr lang="en-US" sz="3600" dirty="0" err="1">
                <a:solidFill>
                  <a:srgbClr val="002C58"/>
                </a:solidFill>
              </a:rPr>
              <a:t>Flexalen</a:t>
            </a:r>
            <a:r>
              <a:rPr lang="ru-RU" sz="3600" dirty="0">
                <a:solidFill>
                  <a:srgbClr val="002C58"/>
                </a:solidFill>
              </a:rPr>
              <a:t> – 2 решения в одном продукте</a:t>
            </a:r>
            <a:endParaRPr lang="en-GB" sz="2800" dirty="0">
              <a:solidFill>
                <a:srgbClr val="002C58"/>
              </a:solidFill>
            </a:endParaRPr>
          </a:p>
        </p:txBody>
      </p:sp>
      <p:pic>
        <p:nvPicPr>
          <p:cNvPr id="13315" name="Picture 3" descr="DSCF004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34559" y="1711639"/>
            <a:ext cx="6912740" cy="4525963"/>
          </a:xfrm>
        </p:spPr>
      </p:pic>
      <p:sp>
        <p:nvSpPr>
          <p:cNvPr id="13316" name="AutoShape 5"/>
          <p:cNvSpPr>
            <a:spLocks noChangeArrowheads="1"/>
          </p:cNvSpPr>
          <p:nvPr/>
        </p:nvSpPr>
        <p:spPr bwMode="auto">
          <a:xfrm>
            <a:off x="1032095" y="4823597"/>
            <a:ext cx="3458843" cy="504825"/>
          </a:xfrm>
          <a:prstGeom prst="wedgeRoundRectCallout">
            <a:avLst>
              <a:gd name="adj1" fmla="val 60866"/>
              <a:gd name="adj2" fmla="val 18005"/>
              <a:gd name="adj3" fmla="val 16667"/>
            </a:avLst>
          </a:prstGeom>
          <a:solidFill>
            <a:srgbClr val="00295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Трубы </a:t>
            </a:r>
            <a:r>
              <a:rPr lang="en-US" sz="2400" b="1" dirty="0">
                <a:solidFill>
                  <a:schemeClr val="bg1"/>
                </a:solidFill>
              </a:rPr>
              <a:t>FLEXALEN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5900182" y="3529427"/>
            <a:ext cx="3388674" cy="504528"/>
          </a:xfrm>
          <a:prstGeom prst="wedgeRoundRectCallout">
            <a:avLst>
              <a:gd name="adj1" fmla="val -39414"/>
              <a:gd name="adj2" fmla="val 115007"/>
              <a:gd name="adj3" fmla="val 16667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extrusionH="76200" contourW="12700">
            <a:contourClr>
              <a:schemeClr val="accent2"/>
            </a:contourClr>
          </a:sp3d>
        </p:spPr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Старые стальные трубы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5259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146656" y="4014968"/>
            <a:ext cx="418270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kern="0" dirty="0" err="1">
                <a:solidFill>
                  <a:srgbClr val="002C58"/>
                </a:solidFill>
                <a:latin typeface="+mj-lt"/>
                <a:ea typeface="+mj-ea"/>
                <a:cs typeface="+mj-cs"/>
              </a:rPr>
              <a:t>Бесканальная</a:t>
            </a:r>
            <a:r>
              <a:rPr lang="ru-RU" sz="2800" b="1" kern="0" dirty="0">
                <a:solidFill>
                  <a:srgbClr val="002C58"/>
                </a:solidFill>
                <a:latin typeface="+mj-lt"/>
                <a:ea typeface="+mj-ea"/>
                <a:cs typeface="+mj-cs"/>
              </a:rPr>
              <a:t> прокладка</a:t>
            </a:r>
            <a:endParaRPr lang="en-GB" sz="2800" b="1" kern="0" dirty="0">
              <a:solidFill>
                <a:srgbClr val="002C5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640" y="398353"/>
            <a:ext cx="11489242" cy="32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748" y="4535693"/>
            <a:ext cx="2534970" cy="216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6051" y="4531813"/>
            <a:ext cx="2685082" cy="21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8786" y="4559516"/>
            <a:ext cx="2291455" cy="229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949214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3384</TotalTime>
  <Words>1348</Words>
  <Application>Microsoft Office PowerPoint</Application>
  <PresentationFormat>Широкоэкранный</PresentationFormat>
  <Paragraphs>136</Paragraphs>
  <Slides>41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Dosis</vt:lpstr>
      <vt:lpstr>Tahoma</vt:lpstr>
      <vt:lpstr>Office Theme</vt:lpstr>
      <vt:lpstr>Image</vt:lpstr>
      <vt:lpstr>Точечный рисунок</vt:lpstr>
      <vt:lpstr>Презентация PowerPoint</vt:lpstr>
      <vt:lpstr>С 1976 года производство тепловой изоляции - огромный опыт, уникальные технологии производства и рецептура</vt:lpstr>
      <vt:lpstr>Презентация PowerPoint</vt:lpstr>
      <vt:lpstr>Презентация PowerPoint</vt:lpstr>
      <vt:lpstr>Презентация PowerPoint</vt:lpstr>
      <vt:lpstr>1.ПРОБЛЕМА</vt:lpstr>
      <vt:lpstr>2.ПРОБЛЕМА</vt:lpstr>
      <vt:lpstr>Трубы Flexalen – 2 решения в одном продукте</vt:lpstr>
      <vt:lpstr>Презентация PowerPoint</vt:lpstr>
      <vt:lpstr>АКТУАЛЬНОСТЬ ДЛЯ РОССИИ</vt:lpstr>
      <vt:lpstr>РОССИЯ – 1-е место в мире по протяженности тепловых сетей центрального теплоснабжения</vt:lpstr>
      <vt:lpstr>Средний возраст теплосетей РФ – соседи.</vt:lpstr>
      <vt:lpstr>Удельное число аварий на 1 км тепловой сети РФ-соседи</vt:lpstr>
      <vt:lpstr>Темпы перекладки трубопроводов ниже темпа старения трубопроводов…</vt:lpstr>
      <vt:lpstr>Вывод – для исправления ситуации необходимо прокладывать трубопроводы со сроком службы превышающий нормативные       25 лет</vt:lpstr>
      <vt:lpstr>Чем трубопроводы Флексален отличается  от других теплоизолированных труб? </vt:lpstr>
      <vt:lpstr>ПОЧЕМУ  ФЛЕКСАЛЕН – уникальная система?</vt:lpstr>
      <vt:lpstr>ПОЧЕМУ ИМЕННО ПОЛИБУТИЛЕН:</vt:lpstr>
      <vt:lpstr>Презентация PowerPoint</vt:lpstr>
      <vt:lpstr>ПОЛИБУТИЛЕН PB-1 </vt:lpstr>
      <vt:lpstr>ПОЛИБУТИЛЕН PB-1 </vt:lpstr>
      <vt:lpstr>ПОЛИБУТИЛЕН PB-1 </vt:lpstr>
      <vt:lpstr>ПОЛИБУТИЛЕН PB-1 </vt:lpstr>
      <vt:lpstr> Надежность и универсальность </vt:lpstr>
      <vt:lpstr>Презентация PowerPoint</vt:lpstr>
      <vt:lpstr>Презентация PowerPoint</vt:lpstr>
      <vt:lpstr>МАКСИМАЛЬНАЯ НАДЕЖНОСТЬ</vt:lpstr>
      <vt:lpstr>Презентация PowerPoint</vt:lpstr>
      <vt:lpstr>Диаметры трубопроводов Флексален</vt:lpstr>
      <vt:lpstr>МНОГОТРУБНЫЕ системы –  решение для частного коттеджного строительства</vt:lpstr>
      <vt:lpstr>Применение трубопроводов Flexalen  в  России с 2004 года</vt:lpstr>
      <vt:lpstr>Презентация PowerPoint</vt:lpstr>
      <vt:lpstr>Презентация PowerPoint</vt:lpstr>
      <vt:lpstr>Заказчик - Управ. делами президента.  2008 Загородная резиденция президента. Оз. Валдай, Новгородская обл. Теплотрасса, квартальная разводка.   2008 Иверский монастырь. Оз. Валдай, Новгородская обл.   Магистральная теплотрасса, квартальная разводка.   2009  Морское офицерское собрание. Каменный о-в. Санкт Петербург. Наружные сети холодоснабжения, квартальная разводка.            </vt:lpstr>
      <vt:lpstr>2008 Нахимовское Военно-морское  Училище, Теплотрасса, квартальная  разводка. Заказчик – ФГОУ НВМУ           </vt:lpstr>
      <vt:lpstr>Презентация PowerPoint</vt:lpstr>
      <vt:lpstr>АКВАПАРК «ЗОЛОТАЯ БУХТА» - ГЕЛЕНДЖИК</vt:lpstr>
      <vt:lpstr> Полярная станция «Прогрес». Антарктида.  Теплотрасса, ГВС, ХВС, Канализация. Заказчик – Институт Арктики и Антарктики.    </vt:lpstr>
      <vt:lpstr> 2013 Заказчик –«Санкт-Петербургский Государственный Университет»  Институт Высшей школы менеджмента, г. Санкт-Петербург, г. Петергоф, Петергофское шоссе, д. 109 «Михайловская Дача». Новое строительство локальных тепловых сетей.  </vt:lpstr>
      <vt:lpstr> Около 1 км напорных труб из полибутена диаметром 225мм и с диаметром кожуха 315мм </vt:lpstr>
      <vt:lpstr>Свыше 1500 объектов в РФ с теплоизоляционными материалами Термафлекс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Yarko Picavet</dc:creator>
  <cp:lastModifiedBy>Ruslan Vildanov</cp:lastModifiedBy>
  <cp:revision>178</cp:revision>
  <dcterms:created xsi:type="dcterms:W3CDTF">2016-01-03T15:12:07Z</dcterms:created>
  <dcterms:modified xsi:type="dcterms:W3CDTF">2021-04-14T11:56:40Z</dcterms:modified>
</cp:coreProperties>
</file>