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  <p:sldId id="259" r:id="rId4"/>
    <p:sldId id="256" r:id="rId5"/>
    <p:sldId id="258" r:id="rId6"/>
    <p:sldId id="257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068" autoAdjust="0"/>
  </p:normalViewPr>
  <p:slideViewPr>
    <p:cSldViewPr>
      <p:cViewPr varScale="1">
        <p:scale>
          <a:sx n="91" d="100"/>
          <a:sy n="91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516D39-4D8A-4293-B710-72A87E5FC7BF}" type="doc">
      <dgm:prSet loTypeId="urn:microsoft.com/office/officeart/2005/8/layout/vList5" loCatId="list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ru-RU"/>
        </a:p>
      </dgm:t>
    </dgm:pt>
    <dgm:pt modelId="{93BACC5C-6A63-42FB-993A-1DD4B4AB6DD7}">
      <dgm:prSet phldrT="[Текст]" custT="1"/>
      <dgm:spPr/>
      <dgm:t>
        <a:bodyPr/>
        <a:lstStyle/>
        <a:p>
          <a:r>
            <a:rPr lang="ru-RU" sz="2400" dirty="0" smtClean="0"/>
            <a:t>Бызова      д.24</a:t>
          </a:r>
          <a:endParaRPr lang="ru-RU" sz="2400" dirty="0"/>
        </a:p>
      </dgm:t>
    </dgm:pt>
    <dgm:pt modelId="{628A3935-0E53-44B3-8F0C-9B81A52D1EBC}" type="parTrans" cxnId="{1584D34D-E974-47C4-9979-926BAE86A415}">
      <dgm:prSet/>
      <dgm:spPr/>
      <dgm:t>
        <a:bodyPr/>
        <a:lstStyle/>
        <a:p>
          <a:endParaRPr lang="ru-RU"/>
        </a:p>
      </dgm:t>
    </dgm:pt>
    <dgm:pt modelId="{79AE2B45-88AF-40E1-A197-CF7FFC778AE3}" type="sibTrans" cxnId="{1584D34D-E974-47C4-9979-926BAE86A415}">
      <dgm:prSet/>
      <dgm:spPr/>
      <dgm:t>
        <a:bodyPr/>
        <a:lstStyle/>
        <a:p>
          <a:endParaRPr lang="ru-RU"/>
        </a:p>
      </dgm:t>
    </dgm:pt>
    <dgm:pt modelId="{7DA6E85B-0748-48EC-9C28-5DDA3A79F846}">
      <dgm:prSet phldrT="[Текст]" custT="1"/>
      <dgm:spPr/>
      <dgm:t>
        <a:bodyPr/>
        <a:lstStyle/>
        <a:p>
          <a:r>
            <a:rPr lang="ru-RU" sz="1400" dirty="0" smtClean="0"/>
            <a:t>квартира 94:  прописано – 0 чел., проживают 3 чел.</a:t>
          </a:r>
          <a:endParaRPr lang="ru-RU" sz="1400" dirty="0"/>
        </a:p>
      </dgm:t>
    </dgm:pt>
    <dgm:pt modelId="{C5A532F6-E653-46F2-AA5C-329ECB08B5C3}" type="parTrans" cxnId="{346A0368-43F6-49EC-A266-429F706DFD26}">
      <dgm:prSet/>
      <dgm:spPr/>
      <dgm:t>
        <a:bodyPr/>
        <a:lstStyle/>
        <a:p>
          <a:endParaRPr lang="ru-RU"/>
        </a:p>
      </dgm:t>
    </dgm:pt>
    <dgm:pt modelId="{6D0042E9-C455-406E-87BC-717D4EEF596D}" type="sibTrans" cxnId="{346A0368-43F6-49EC-A266-429F706DFD26}">
      <dgm:prSet/>
      <dgm:spPr/>
      <dgm:t>
        <a:bodyPr/>
        <a:lstStyle/>
        <a:p>
          <a:endParaRPr lang="ru-RU"/>
        </a:p>
      </dgm:t>
    </dgm:pt>
    <dgm:pt modelId="{CFEF29A0-06C5-4AF2-B31E-B94455C02FCC}">
      <dgm:prSet phldrT="[Текст]" custT="1"/>
      <dgm:spPr/>
      <dgm:t>
        <a:bodyPr/>
        <a:lstStyle/>
        <a:p>
          <a:r>
            <a:rPr lang="ru-RU" sz="2400" dirty="0" smtClean="0"/>
            <a:t>Сююмбике  д.71</a:t>
          </a:r>
          <a:endParaRPr lang="ru-RU" sz="2400" dirty="0"/>
        </a:p>
      </dgm:t>
    </dgm:pt>
    <dgm:pt modelId="{B4D780A0-ADAA-4056-8B24-244C87B39E45}" type="parTrans" cxnId="{ABB9B7F8-064D-45D0-8291-4F1E5F2E28FA}">
      <dgm:prSet/>
      <dgm:spPr/>
      <dgm:t>
        <a:bodyPr/>
        <a:lstStyle/>
        <a:p>
          <a:endParaRPr lang="ru-RU"/>
        </a:p>
      </dgm:t>
    </dgm:pt>
    <dgm:pt modelId="{9EBE97C8-22B5-4022-A4CD-961096FD14FF}" type="sibTrans" cxnId="{ABB9B7F8-064D-45D0-8291-4F1E5F2E28FA}">
      <dgm:prSet/>
      <dgm:spPr/>
      <dgm:t>
        <a:bodyPr/>
        <a:lstStyle/>
        <a:p>
          <a:endParaRPr lang="ru-RU"/>
        </a:p>
      </dgm:t>
    </dgm:pt>
    <dgm:pt modelId="{E9163A8A-B1F5-447F-AEFC-CE4A95E069B5}">
      <dgm:prSet phldrT="[Текст]" custT="1"/>
      <dgm:spPr/>
      <dgm:t>
        <a:bodyPr/>
        <a:lstStyle/>
        <a:p>
          <a:r>
            <a:rPr lang="ru-RU" sz="1400" dirty="0" smtClean="0"/>
            <a:t>квартира 1: прописано – 0 чел., проживают 4 чел.</a:t>
          </a:r>
          <a:endParaRPr lang="ru-RU" sz="1400" dirty="0"/>
        </a:p>
      </dgm:t>
    </dgm:pt>
    <dgm:pt modelId="{33AE655F-25A8-4BB1-AB6F-8D5F04120771}" type="parTrans" cxnId="{CAE98241-AFCB-4C26-81AE-D52207D5C10D}">
      <dgm:prSet/>
      <dgm:spPr/>
      <dgm:t>
        <a:bodyPr/>
        <a:lstStyle/>
        <a:p>
          <a:endParaRPr lang="ru-RU"/>
        </a:p>
      </dgm:t>
    </dgm:pt>
    <dgm:pt modelId="{E40CC533-CDBD-4754-9FA5-125CB8A37603}" type="sibTrans" cxnId="{CAE98241-AFCB-4C26-81AE-D52207D5C10D}">
      <dgm:prSet/>
      <dgm:spPr/>
      <dgm:t>
        <a:bodyPr/>
        <a:lstStyle/>
        <a:p>
          <a:endParaRPr lang="ru-RU"/>
        </a:p>
      </dgm:t>
    </dgm:pt>
    <dgm:pt modelId="{F5C2B43B-6301-48F1-B872-3C2A2FC9EC73}">
      <dgm:prSet phldrT="[Текст]" custT="1"/>
      <dgm:spPr/>
      <dgm:t>
        <a:bodyPr/>
        <a:lstStyle/>
        <a:p>
          <a:r>
            <a:rPr lang="ru-RU" sz="2400" dirty="0" smtClean="0"/>
            <a:t>Сююмбике  д.72</a:t>
          </a:r>
          <a:endParaRPr lang="ru-RU" sz="2400" dirty="0"/>
        </a:p>
      </dgm:t>
    </dgm:pt>
    <dgm:pt modelId="{2333B19D-198A-4727-977D-7EFB4FEDEA7B}" type="parTrans" cxnId="{AF928996-3A05-4BD4-88F8-57BB75348859}">
      <dgm:prSet/>
      <dgm:spPr/>
      <dgm:t>
        <a:bodyPr/>
        <a:lstStyle/>
        <a:p>
          <a:endParaRPr lang="ru-RU"/>
        </a:p>
      </dgm:t>
    </dgm:pt>
    <dgm:pt modelId="{3F88255A-AC02-4CE3-9EEC-20109817AE6C}" type="sibTrans" cxnId="{AF928996-3A05-4BD4-88F8-57BB75348859}">
      <dgm:prSet/>
      <dgm:spPr/>
      <dgm:t>
        <a:bodyPr/>
        <a:lstStyle/>
        <a:p>
          <a:endParaRPr lang="ru-RU"/>
        </a:p>
      </dgm:t>
    </dgm:pt>
    <dgm:pt modelId="{4442BCE8-B927-48BC-9595-E3A577F59E49}">
      <dgm:prSet phldrT="[Текст]" custT="1"/>
      <dgm:spPr/>
      <dgm:t>
        <a:bodyPr/>
        <a:lstStyle/>
        <a:p>
          <a:r>
            <a:rPr lang="ru-RU" sz="1400" dirty="0" smtClean="0"/>
            <a:t>квартира 129</a:t>
          </a:r>
          <a:endParaRPr lang="ru-RU" sz="1400" dirty="0"/>
        </a:p>
      </dgm:t>
    </dgm:pt>
    <dgm:pt modelId="{189F91E4-F634-4C55-8CFE-86A098CD55B7}" type="parTrans" cxnId="{23C9AFE5-AF3E-4CC0-A244-37A69FACD457}">
      <dgm:prSet/>
      <dgm:spPr/>
      <dgm:t>
        <a:bodyPr/>
        <a:lstStyle/>
        <a:p>
          <a:endParaRPr lang="ru-RU"/>
        </a:p>
      </dgm:t>
    </dgm:pt>
    <dgm:pt modelId="{DA61B443-AB64-41B7-BFAE-7327E586E103}" type="sibTrans" cxnId="{23C9AFE5-AF3E-4CC0-A244-37A69FACD457}">
      <dgm:prSet/>
      <dgm:spPr/>
      <dgm:t>
        <a:bodyPr/>
        <a:lstStyle/>
        <a:p>
          <a:endParaRPr lang="ru-RU"/>
        </a:p>
      </dgm:t>
    </dgm:pt>
    <dgm:pt modelId="{EB3296D1-BBD1-4A23-91CF-203BDA69B435}">
      <dgm:prSet phldrT="[Текст]" custT="1"/>
      <dgm:spPr/>
      <dgm:t>
        <a:bodyPr/>
        <a:lstStyle/>
        <a:p>
          <a:r>
            <a:rPr lang="ru-RU" sz="2400" dirty="0" smtClean="0"/>
            <a:t>Менделеева  д.26</a:t>
          </a:r>
          <a:endParaRPr lang="ru-RU" sz="2400" dirty="0"/>
        </a:p>
      </dgm:t>
    </dgm:pt>
    <dgm:pt modelId="{7BB84227-1214-4975-868F-CC18B7102D5B}" type="parTrans" cxnId="{6228976E-3337-4A49-A20B-CC79D304E30A}">
      <dgm:prSet/>
      <dgm:spPr/>
      <dgm:t>
        <a:bodyPr/>
        <a:lstStyle/>
        <a:p>
          <a:endParaRPr lang="ru-RU"/>
        </a:p>
      </dgm:t>
    </dgm:pt>
    <dgm:pt modelId="{84804AF8-49DF-4A8D-858E-E26C402673CF}" type="sibTrans" cxnId="{6228976E-3337-4A49-A20B-CC79D304E30A}">
      <dgm:prSet/>
      <dgm:spPr/>
      <dgm:t>
        <a:bodyPr/>
        <a:lstStyle/>
        <a:p>
          <a:endParaRPr lang="ru-RU"/>
        </a:p>
      </dgm:t>
    </dgm:pt>
    <dgm:pt modelId="{74814155-E279-498D-9722-60D156D717E0}">
      <dgm:prSet phldrT="[Текст]" custT="1"/>
      <dgm:spPr/>
      <dgm:t>
        <a:bodyPr/>
        <a:lstStyle/>
        <a:p>
          <a:r>
            <a:rPr lang="ru-RU" sz="1400" dirty="0" smtClean="0"/>
            <a:t>квартира 107</a:t>
          </a:r>
          <a:endParaRPr lang="ru-RU" sz="1400" dirty="0"/>
        </a:p>
      </dgm:t>
    </dgm:pt>
    <dgm:pt modelId="{38500D2C-9540-4568-BFD3-5AADBB562F5E}" type="parTrans" cxnId="{EBC47326-CC27-4F71-8562-1569E8B92181}">
      <dgm:prSet/>
      <dgm:spPr/>
      <dgm:t>
        <a:bodyPr/>
        <a:lstStyle/>
        <a:p>
          <a:endParaRPr lang="ru-RU"/>
        </a:p>
      </dgm:t>
    </dgm:pt>
    <dgm:pt modelId="{41F53877-3711-4A2F-BE8B-7E323DABC9F2}" type="sibTrans" cxnId="{EBC47326-CC27-4F71-8562-1569E8B92181}">
      <dgm:prSet/>
      <dgm:spPr/>
      <dgm:t>
        <a:bodyPr/>
        <a:lstStyle/>
        <a:p>
          <a:endParaRPr lang="ru-RU"/>
        </a:p>
      </dgm:t>
    </dgm:pt>
    <dgm:pt modelId="{93C312B6-D71B-4A6B-B52A-0A93E0A098D9}">
      <dgm:prSet custT="1"/>
      <dgm:spPr/>
      <dgm:t>
        <a:bodyPr/>
        <a:lstStyle/>
        <a:p>
          <a:r>
            <a:rPr lang="ru-RU" sz="1400" dirty="0" smtClean="0"/>
            <a:t>квартира 134: прописано – 0 чел., проживают 2 чел.</a:t>
          </a:r>
          <a:endParaRPr lang="ru-RU" sz="1400" dirty="0"/>
        </a:p>
      </dgm:t>
    </dgm:pt>
    <dgm:pt modelId="{1EFAF127-E7FD-4895-AAB8-DC800702C1D7}" type="parTrans" cxnId="{16D9EF53-CD4E-45D7-9952-757A23673F42}">
      <dgm:prSet/>
      <dgm:spPr/>
      <dgm:t>
        <a:bodyPr/>
        <a:lstStyle/>
        <a:p>
          <a:endParaRPr lang="ru-RU"/>
        </a:p>
      </dgm:t>
    </dgm:pt>
    <dgm:pt modelId="{73514879-FF45-4B08-BA45-8B40252455E7}" type="sibTrans" cxnId="{16D9EF53-CD4E-45D7-9952-757A23673F42}">
      <dgm:prSet/>
      <dgm:spPr/>
      <dgm:t>
        <a:bodyPr/>
        <a:lstStyle/>
        <a:p>
          <a:endParaRPr lang="ru-RU"/>
        </a:p>
      </dgm:t>
    </dgm:pt>
    <dgm:pt modelId="{0498B82E-5FFC-491B-BFAF-D09CA720517B}">
      <dgm:prSet custT="1"/>
      <dgm:spPr/>
      <dgm:t>
        <a:bodyPr/>
        <a:lstStyle/>
        <a:p>
          <a:r>
            <a:rPr lang="ru-RU" sz="1400" b="1" dirty="0" smtClean="0"/>
            <a:t>Счетчики по воде отсутствуют.</a:t>
          </a:r>
          <a:endParaRPr lang="ru-RU" sz="1400" b="1" dirty="0"/>
        </a:p>
      </dgm:t>
    </dgm:pt>
    <dgm:pt modelId="{F0C5EF52-0926-4B40-A6BE-61710C8EC98E}" type="parTrans" cxnId="{A67F12C5-AE46-4E59-B915-D992EDC6D6DB}">
      <dgm:prSet/>
      <dgm:spPr/>
      <dgm:t>
        <a:bodyPr/>
        <a:lstStyle/>
        <a:p>
          <a:endParaRPr lang="ru-RU"/>
        </a:p>
      </dgm:t>
    </dgm:pt>
    <dgm:pt modelId="{07E512F7-96B5-49DA-A6B8-0D95EAC87773}" type="sibTrans" cxnId="{A67F12C5-AE46-4E59-B915-D992EDC6D6DB}">
      <dgm:prSet/>
      <dgm:spPr/>
      <dgm:t>
        <a:bodyPr/>
        <a:lstStyle/>
        <a:p>
          <a:endParaRPr lang="ru-RU"/>
        </a:p>
      </dgm:t>
    </dgm:pt>
    <dgm:pt modelId="{3BF4E30F-14FE-451C-AFDC-02FDF73370E8}">
      <dgm:prSet custT="1"/>
      <dgm:spPr/>
      <dgm:t>
        <a:bodyPr/>
        <a:lstStyle/>
        <a:p>
          <a:r>
            <a:rPr lang="ru-RU" sz="1400" dirty="0" smtClean="0"/>
            <a:t>Составлены акты в присутствии соседей и старшего по дому на доначисление по водоснабжению.</a:t>
          </a:r>
          <a:endParaRPr lang="ru-RU" sz="1400" dirty="0"/>
        </a:p>
      </dgm:t>
    </dgm:pt>
    <dgm:pt modelId="{73953A7E-2C0B-41B5-973B-2BFE47E0445D}" type="parTrans" cxnId="{453849C1-4913-426C-8B79-1CA557B5E44B}">
      <dgm:prSet/>
      <dgm:spPr/>
      <dgm:t>
        <a:bodyPr/>
        <a:lstStyle/>
        <a:p>
          <a:endParaRPr lang="ru-RU"/>
        </a:p>
      </dgm:t>
    </dgm:pt>
    <dgm:pt modelId="{DDE49B3D-85CE-42F9-B5BF-C83E4D15F1EA}" type="sibTrans" cxnId="{453849C1-4913-426C-8B79-1CA557B5E44B}">
      <dgm:prSet/>
      <dgm:spPr/>
      <dgm:t>
        <a:bodyPr/>
        <a:lstStyle/>
        <a:p>
          <a:endParaRPr lang="ru-RU"/>
        </a:p>
      </dgm:t>
    </dgm:pt>
    <dgm:pt modelId="{64E27D82-0D10-41C2-BDFE-D5A57286C479}">
      <dgm:prSet custT="1"/>
      <dgm:spPr/>
      <dgm:t>
        <a:bodyPr/>
        <a:lstStyle/>
        <a:p>
          <a:r>
            <a:rPr lang="ru-RU" sz="1400" b="1" dirty="0" smtClean="0"/>
            <a:t>Счетчики по воде отсутствуют.</a:t>
          </a:r>
          <a:endParaRPr lang="ru-RU" sz="1400" b="1" dirty="0"/>
        </a:p>
      </dgm:t>
    </dgm:pt>
    <dgm:pt modelId="{B8305C1E-BB9C-4E98-852B-D901DD8F6690}" type="parTrans" cxnId="{0914A387-E255-43BA-AB1E-F32B5DD79605}">
      <dgm:prSet/>
      <dgm:spPr/>
      <dgm:t>
        <a:bodyPr/>
        <a:lstStyle/>
        <a:p>
          <a:endParaRPr lang="ru-RU"/>
        </a:p>
      </dgm:t>
    </dgm:pt>
    <dgm:pt modelId="{AC77F6E9-E37B-4078-A8DE-3CFB005D138A}" type="sibTrans" cxnId="{0914A387-E255-43BA-AB1E-F32B5DD79605}">
      <dgm:prSet/>
      <dgm:spPr/>
      <dgm:t>
        <a:bodyPr/>
        <a:lstStyle/>
        <a:p>
          <a:endParaRPr lang="ru-RU"/>
        </a:p>
      </dgm:t>
    </dgm:pt>
    <dgm:pt modelId="{2A021FC4-7823-4D76-822A-B1A40E33D3E4}">
      <dgm:prSet custT="1"/>
      <dgm:spPr/>
      <dgm:t>
        <a:bodyPr/>
        <a:lstStyle/>
        <a:p>
          <a:r>
            <a:rPr lang="ru-RU" sz="1400" dirty="0" smtClean="0"/>
            <a:t>Составлен акт  в  присутствии соседей и старшего по дому на доначисление по водоснабжению.</a:t>
          </a:r>
          <a:endParaRPr lang="ru-RU" sz="1400" dirty="0"/>
        </a:p>
      </dgm:t>
    </dgm:pt>
    <dgm:pt modelId="{BA298365-EFA1-45EB-8A45-900DA5CF8181}" type="parTrans" cxnId="{1E23CF31-A7E9-4917-9B55-A13B1F907360}">
      <dgm:prSet/>
      <dgm:spPr/>
      <dgm:t>
        <a:bodyPr/>
        <a:lstStyle/>
        <a:p>
          <a:endParaRPr lang="ru-RU"/>
        </a:p>
      </dgm:t>
    </dgm:pt>
    <dgm:pt modelId="{5B289E81-4AB0-48B7-ABE3-19DF2D587732}" type="sibTrans" cxnId="{1E23CF31-A7E9-4917-9B55-A13B1F907360}">
      <dgm:prSet/>
      <dgm:spPr/>
      <dgm:t>
        <a:bodyPr/>
        <a:lstStyle/>
        <a:p>
          <a:endParaRPr lang="ru-RU"/>
        </a:p>
      </dgm:t>
    </dgm:pt>
    <dgm:pt modelId="{77F7696B-3F60-47BE-82C0-BC31F97FB34A}">
      <dgm:prSet custT="1"/>
      <dgm:spPr/>
      <dgm:t>
        <a:bodyPr/>
        <a:lstStyle/>
        <a:p>
          <a:r>
            <a:rPr lang="ru-RU" sz="1400" b="1" dirty="0" smtClean="0"/>
            <a:t>Обнаружено подключение, минуя счетчика по электроэнергии.</a:t>
          </a:r>
          <a:endParaRPr lang="ru-RU" sz="1400" b="1" dirty="0"/>
        </a:p>
      </dgm:t>
    </dgm:pt>
    <dgm:pt modelId="{F3386237-67E3-4917-8809-C611F0AF8AEA}" type="parTrans" cxnId="{1C4803F6-218E-40EA-8E09-1E94B868B21A}">
      <dgm:prSet/>
      <dgm:spPr/>
      <dgm:t>
        <a:bodyPr/>
        <a:lstStyle/>
        <a:p>
          <a:endParaRPr lang="ru-RU"/>
        </a:p>
      </dgm:t>
    </dgm:pt>
    <dgm:pt modelId="{0E63DE07-3575-4650-912F-9780311B41BF}" type="sibTrans" cxnId="{1C4803F6-218E-40EA-8E09-1E94B868B21A}">
      <dgm:prSet/>
      <dgm:spPr/>
      <dgm:t>
        <a:bodyPr/>
        <a:lstStyle/>
        <a:p>
          <a:endParaRPr lang="ru-RU"/>
        </a:p>
      </dgm:t>
    </dgm:pt>
    <dgm:pt modelId="{834A337B-D9AE-47E9-BDCE-1B6DE992B364}">
      <dgm:prSet custT="1"/>
      <dgm:spPr/>
      <dgm:t>
        <a:bodyPr/>
        <a:lstStyle/>
        <a:p>
          <a:r>
            <a:rPr lang="ru-RU" sz="1400" dirty="0" smtClean="0"/>
            <a:t>Составлен акт о хищении в присутствии старшего по дому и представителя ООО «ЖилЭнергоСервис».</a:t>
          </a:r>
          <a:endParaRPr lang="ru-RU" sz="1400" dirty="0"/>
        </a:p>
      </dgm:t>
    </dgm:pt>
    <dgm:pt modelId="{F45F4033-4D94-4187-963D-E333610E0A76}" type="parTrans" cxnId="{5BEC8F6A-B159-4F0C-BB06-57F7A91682A5}">
      <dgm:prSet/>
      <dgm:spPr/>
      <dgm:t>
        <a:bodyPr/>
        <a:lstStyle/>
        <a:p>
          <a:endParaRPr lang="ru-RU"/>
        </a:p>
      </dgm:t>
    </dgm:pt>
    <dgm:pt modelId="{B0F40B85-FA67-4240-AE59-AF237F7AD641}" type="sibTrans" cxnId="{5BEC8F6A-B159-4F0C-BB06-57F7A91682A5}">
      <dgm:prSet/>
      <dgm:spPr/>
      <dgm:t>
        <a:bodyPr/>
        <a:lstStyle/>
        <a:p>
          <a:endParaRPr lang="ru-RU"/>
        </a:p>
      </dgm:t>
    </dgm:pt>
    <dgm:pt modelId="{1193ADC1-1AF6-460A-8EFC-3A84AEAB3556}">
      <dgm:prSet phldrT="[Текст]" custT="1"/>
      <dgm:spPr/>
      <dgm:t>
        <a:bodyPr/>
        <a:lstStyle/>
        <a:p>
          <a:r>
            <a:rPr lang="ru-RU" sz="2400" dirty="0" smtClean="0"/>
            <a:t>Шинников  д.46 </a:t>
          </a:r>
          <a:endParaRPr lang="ru-RU" sz="2400" dirty="0"/>
        </a:p>
      </dgm:t>
    </dgm:pt>
    <dgm:pt modelId="{30DEA18A-8252-4215-9BC2-CC7FDEE492D8}" type="parTrans" cxnId="{F4581004-9630-4579-81B6-0E5483B15332}">
      <dgm:prSet/>
      <dgm:spPr/>
      <dgm:t>
        <a:bodyPr/>
        <a:lstStyle/>
        <a:p>
          <a:endParaRPr lang="ru-RU"/>
        </a:p>
      </dgm:t>
    </dgm:pt>
    <dgm:pt modelId="{6836E3B8-9A35-4675-ACC1-1245EEA9A2DE}" type="sibTrans" cxnId="{F4581004-9630-4579-81B6-0E5483B15332}">
      <dgm:prSet/>
      <dgm:spPr/>
      <dgm:t>
        <a:bodyPr/>
        <a:lstStyle/>
        <a:p>
          <a:endParaRPr lang="ru-RU"/>
        </a:p>
      </dgm:t>
    </dgm:pt>
    <dgm:pt modelId="{6CF04832-216D-4F83-A952-1953DD6290D1}">
      <dgm:prSet phldrT="[Текст]" custT="1"/>
      <dgm:spPr/>
      <dgm:t>
        <a:bodyPr/>
        <a:lstStyle/>
        <a:p>
          <a:r>
            <a:rPr lang="ru-RU" sz="1400" dirty="0" smtClean="0"/>
            <a:t>квартира 63</a:t>
          </a:r>
          <a:endParaRPr lang="ru-RU" sz="1400" dirty="0"/>
        </a:p>
      </dgm:t>
    </dgm:pt>
    <dgm:pt modelId="{B87865B7-6895-4253-B219-F9A41BB08093}" type="parTrans" cxnId="{8B62543B-A58C-4B3E-888A-0A1B27376D59}">
      <dgm:prSet/>
      <dgm:spPr/>
      <dgm:t>
        <a:bodyPr/>
        <a:lstStyle/>
        <a:p>
          <a:endParaRPr lang="ru-RU"/>
        </a:p>
      </dgm:t>
    </dgm:pt>
    <dgm:pt modelId="{4D6E875A-136F-45EB-ABB1-2332892E3561}" type="sibTrans" cxnId="{8B62543B-A58C-4B3E-888A-0A1B27376D59}">
      <dgm:prSet/>
      <dgm:spPr/>
      <dgm:t>
        <a:bodyPr/>
        <a:lstStyle/>
        <a:p>
          <a:endParaRPr lang="ru-RU"/>
        </a:p>
      </dgm:t>
    </dgm:pt>
    <dgm:pt modelId="{B086C36D-D80B-4D5F-AD94-01007EF209AB}">
      <dgm:prSet custT="1"/>
      <dgm:spPr/>
      <dgm:t>
        <a:bodyPr/>
        <a:lstStyle/>
        <a:p>
          <a:r>
            <a:rPr lang="ru-RU" sz="1400" b="1" dirty="0" smtClean="0"/>
            <a:t>Обнаружены перемычки в электросчетчике. </a:t>
          </a:r>
          <a:endParaRPr lang="ru-RU" sz="1400" dirty="0"/>
        </a:p>
      </dgm:t>
    </dgm:pt>
    <dgm:pt modelId="{E2BE33F3-4170-4309-BC2E-5366DF6AE659}" type="parTrans" cxnId="{97C6EA2B-7132-4642-95A0-783EF13E5742}">
      <dgm:prSet/>
      <dgm:spPr/>
      <dgm:t>
        <a:bodyPr/>
        <a:lstStyle/>
        <a:p>
          <a:endParaRPr lang="ru-RU"/>
        </a:p>
      </dgm:t>
    </dgm:pt>
    <dgm:pt modelId="{8BE301A0-85ED-4F40-865E-2262CB42F60F}" type="sibTrans" cxnId="{97C6EA2B-7132-4642-95A0-783EF13E5742}">
      <dgm:prSet/>
      <dgm:spPr/>
      <dgm:t>
        <a:bodyPr/>
        <a:lstStyle/>
        <a:p>
          <a:endParaRPr lang="ru-RU"/>
        </a:p>
      </dgm:t>
    </dgm:pt>
    <dgm:pt modelId="{A31B9962-C365-4CAC-9F8E-4EF5B59A86D2}">
      <dgm:prSet custT="1"/>
      <dgm:spPr/>
      <dgm:t>
        <a:bodyPr/>
        <a:lstStyle/>
        <a:p>
          <a:r>
            <a:rPr lang="ru-RU" sz="1400" b="1" dirty="0" smtClean="0"/>
            <a:t>Обнаружены перемычки в электросчетчике. </a:t>
          </a:r>
          <a:endParaRPr lang="ru-RU" sz="1400" b="1" dirty="0"/>
        </a:p>
      </dgm:t>
    </dgm:pt>
    <dgm:pt modelId="{CBBC1C4D-1D1F-4FBC-AB8C-56A543E29739}" type="parTrans" cxnId="{307322DA-B17E-47D0-B9A0-9D2EC0767A9F}">
      <dgm:prSet/>
      <dgm:spPr/>
      <dgm:t>
        <a:bodyPr/>
        <a:lstStyle/>
        <a:p>
          <a:endParaRPr lang="ru-RU"/>
        </a:p>
      </dgm:t>
    </dgm:pt>
    <dgm:pt modelId="{4B002605-6988-4FEA-A9A2-01842C967FE3}" type="sibTrans" cxnId="{307322DA-B17E-47D0-B9A0-9D2EC0767A9F}">
      <dgm:prSet/>
      <dgm:spPr/>
      <dgm:t>
        <a:bodyPr/>
        <a:lstStyle/>
        <a:p>
          <a:endParaRPr lang="ru-RU"/>
        </a:p>
      </dgm:t>
    </dgm:pt>
    <dgm:pt modelId="{301CB8E8-C0CA-49F0-A5B3-951CF2B489B9}">
      <dgm:prSet custT="1"/>
      <dgm:spPr/>
      <dgm:t>
        <a:bodyPr/>
        <a:lstStyle/>
        <a:p>
          <a:r>
            <a:rPr lang="ru-RU" sz="1400" b="0" dirty="0" smtClean="0"/>
            <a:t>С</a:t>
          </a:r>
          <a:r>
            <a:rPr lang="ru-RU" sz="1400" dirty="0" smtClean="0"/>
            <a:t>оставлен акт о хищении в присутствии старшего по дому и представителя ООО «ЖилЭнергоСервис».</a:t>
          </a:r>
          <a:endParaRPr lang="ru-RU" sz="1400" dirty="0"/>
        </a:p>
      </dgm:t>
    </dgm:pt>
    <dgm:pt modelId="{0EF92582-C8E6-4535-A0A7-CB2CF44E1207}" type="parTrans" cxnId="{B3D58636-E99F-45DD-B252-EF989D117E7B}">
      <dgm:prSet/>
      <dgm:spPr/>
    </dgm:pt>
    <dgm:pt modelId="{5E2C4DAB-D455-4814-85A1-A51159F16142}" type="sibTrans" cxnId="{B3D58636-E99F-45DD-B252-EF989D117E7B}">
      <dgm:prSet/>
      <dgm:spPr/>
    </dgm:pt>
    <dgm:pt modelId="{FF1D324E-19E4-408D-A42E-21C5BF499FF0}">
      <dgm:prSet custT="1"/>
      <dgm:spPr/>
      <dgm:t>
        <a:bodyPr/>
        <a:lstStyle/>
        <a:p>
          <a:r>
            <a:rPr lang="ru-RU" sz="1400" dirty="0" smtClean="0"/>
            <a:t>Составлен акт о хищении в присутствии старшего по дому и представителя ООО «ЖилЭнергоСервис».</a:t>
          </a:r>
          <a:endParaRPr lang="ru-RU" sz="1400" dirty="0"/>
        </a:p>
      </dgm:t>
    </dgm:pt>
    <dgm:pt modelId="{BDCB3DBE-3EE9-4DFB-A014-66D26430757C}" type="parTrans" cxnId="{2F27E2EA-124F-4D86-8AFF-2E7E01F0C361}">
      <dgm:prSet/>
      <dgm:spPr/>
    </dgm:pt>
    <dgm:pt modelId="{DD84355F-CB0C-4EC1-9D05-27A7FE2151BD}" type="sibTrans" cxnId="{2F27E2EA-124F-4D86-8AFF-2E7E01F0C361}">
      <dgm:prSet/>
      <dgm:spPr/>
    </dgm:pt>
    <dgm:pt modelId="{0AAFCD22-3B55-4272-A792-5436DE2D545D}" type="pres">
      <dgm:prSet presAssocID="{82516D39-4D8A-4293-B710-72A87E5FC7B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903B0F8-A5B8-4C4B-B0B6-84D572A617CF}" type="pres">
      <dgm:prSet presAssocID="{93BACC5C-6A63-42FB-993A-1DD4B4AB6DD7}" presName="linNode" presStyleCnt="0"/>
      <dgm:spPr/>
    </dgm:pt>
    <dgm:pt modelId="{2BFDC2F8-C023-4D05-B5BC-2CA48C1FC51D}" type="pres">
      <dgm:prSet presAssocID="{93BACC5C-6A63-42FB-993A-1DD4B4AB6DD7}" presName="parentText" presStyleLbl="node1" presStyleIdx="0" presStyleCnt="5" custScaleX="6436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C3A90D-ACF2-4CEF-94C7-3735D3A43851}" type="pres">
      <dgm:prSet presAssocID="{93BACC5C-6A63-42FB-993A-1DD4B4AB6DD7}" presName="descendantText" presStyleLbl="alignAccFollowNode1" presStyleIdx="0" presStyleCnt="5" custScaleX="119370" custScaleY="1137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6F3195-11D9-4D50-A4B9-2E11062F2413}" type="pres">
      <dgm:prSet presAssocID="{79AE2B45-88AF-40E1-A197-CF7FFC778AE3}" presName="sp" presStyleCnt="0"/>
      <dgm:spPr/>
    </dgm:pt>
    <dgm:pt modelId="{3D427756-FD54-4E70-A46E-392B4EC98EC1}" type="pres">
      <dgm:prSet presAssocID="{CFEF29A0-06C5-4AF2-B31E-B94455C02FCC}" presName="linNode" presStyleCnt="0"/>
      <dgm:spPr/>
    </dgm:pt>
    <dgm:pt modelId="{0CAC563E-EC1C-40B2-B8D1-AB10848A2123}" type="pres">
      <dgm:prSet presAssocID="{CFEF29A0-06C5-4AF2-B31E-B94455C02FCC}" presName="parentText" presStyleLbl="node1" presStyleIdx="1" presStyleCnt="5" custScaleX="6436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9ED222-766F-432B-A829-D40C98A93A4D}" type="pres">
      <dgm:prSet presAssocID="{CFEF29A0-06C5-4AF2-B31E-B94455C02FCC}" presName="descendantText" presStyleLbl="alignAccFollowNode1" presStyleIdx="1" presStyleCnt="5" custScaleX="119370" custScaleY="1137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DEEF9D-6A65-41BF-BBC5-FE9B9C7D2A42}" type="pres">
      <dgm:prSet presAssocID="{9EBE97C8-22B5-4022-A4CD-961096FD14FF}" presName="sp" presStyleCnt="0"/>
      <dgm:spPr/>
    </dgm:pt>
    <dgm:pt modelId="{5199D7EF-BA4F-4195-9E26-C6BEB7595A73}" type="pres">
      <dgm:prSet presAssocID="{F5C2B43B-6301-48F1-B872-3C2A2FC9EC73}" presName="linNode" presStyleCnt="0"/>
      <dgm:spPr/>
    </dgm:pt>
    <dgm:pt modelId="{4CEC2942-E30C-4D7F-BBBF-AAB0A24089FC}" type="pres">
      <dgm:prSet presAssocID="{F5C2B43B-6301-48F1-B872-3C2A2FC9EC73}" presName="parentText" presStyleLbl="node1" presStyleIdx="2" presStyleCnt="5" custScaleX="6436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C92BFB-1B71-4B5A-BA90-608B309374E4}" type="pres">
      <dgm:prSet presAssocID="{F5C2B43B-6301-48F1-B872-3C2A2FC9EC73}" presName="descendantText" presStyleLbl="alignAccFollowNode1" presStyleIdx="2" presStyleCnt="5" custScaleX="119370" custScaleY="1137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15D559-CD39-4337-B352-E6E32465C897}" type="pres">
      <dgm:prSet presAssocID="{3F88255A-AC02-4CE3-9EEC-20109817AE6C}" presName="sp" presStyleCnt="0"/>
      <dgm:spPr/>
    </dgm:pt>
    <dgm:pt modelId="{F0696011-8306-4F91-9E88-4A29D8083D8F}" type="pres">
      <dgm:prSet presAssocID="{EB3296D1-BBD1-4A23-91CF-203BDA69B435}" presName="linNode" presStyleCnt="0"/>
      <dgm:spPr/>
    </dgm:pt>
    <dgm:pt modelId="{00D38455-8A56-483D-AD96-4676B6B75E63}" type="pres">
      <dgm:prSet presAssocID="{EB3296D1-BBD1-4A23-91CF-203BDA69B435}" presName="parentText" presStyleLbl="node1" presStyleIdx="3" presStyleCnt="5" custScaleX="6436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A4AF84-F791-4AF6-880F-E61EDBEAB98D}" type="pres">
      <dgm:prSet presAssocID="{EB3296D1-BBD1-4A23-91CF-203BDA69B435}" presName="descendantText" presStyleLbl="alignAccFollowNode1" presStyleIdx="3" presStyleCnt="5" custScaleX="119370" custScaleY="1137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CA375E-097D-48E2-9BF2-4A55F5FD88F4}" type="pres">
      <dgm:prSet presAssocID="{84804AF8-49DF-4A8D-858E-E26C402673CF}" presName="sp" presStyleCnt="0"/>
      <dgm:spPr/>
    </dgm:pt>
    <dgm:pt modelId="{D32BBD25-EB68-4BB4-8E7C-12C6357DE982}" type="pres">
      <dgm:prSet presAssocID="{1193ADC1-1AF6-460A-8EFC-3A84AEAB3556}" presName="linNode" presStyleCnt="0"/>
      <dgm:spPr/>
    </dgm:pt>
    <dgm:pt modelId="{BE5D6AE2-8769-49A9-A3B8-C59BA5C01363}" type="pres">
      <dgm:prSet presAssocID="{1193ADC1-1AF6-460A-8EFC-3A84AEAB3556}" presName="parentText" presStyleLbl="node1" presStyleIdx="4" presStyleCnt="5" custScaleX="6436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FDB501-E5B7-4F00-AA0B-527A762AEBB9}" type="pres">
      <dgm:prSet presAssocID="{1193ADC1-1AF6-460A-8EFC-3A84AEAB3556}" presName="descendantText" presStyleLbl="alignAccFollowNode1" presStyleIdx="4" presStyleCnt="5" custScaleX="119370" custScaleY="1137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7C6EA2B-7132-4642-95A0-783EF13E5742}" srcId="{EB3296D1-BBD1-4A23-91CF-203BDA69B435}" destId="{B086C36D-D80B-4D5F-AD94-01007EF209AB}" srcOrd="1" destOrd="0" parTransId="{E2BE33F3-4170-4309-BC2E-5366DF6AE659}" sibTransId="{8BE301A0-85ED-4F40-865E-2262CB42F60F}"/>
    <dgm:cxn modelId="{868259B2-2F98-4804-BBAC-B6FC343A55B0}" type="presOf" srcId="{77F7696B-3F60-47BE-82C0-BC31F97FB34A}" destId="{A0C92BFB-1B71-4B5A-BA90-608B309374E4}" srcOrd="0" destOrd="1" presId="urn:microsoft.com/office/officeart/2005/8/layout/vList5"/>
    <dgm:cxn modelId="{E23386A5-5067-47F5-960C-6F8C0EC0165F}" type="presOf" srcId="{7DA6E85B-0748-48EC-9C28-5DDA3A79F846}" destId="{02C3A90D-ACF2-4CEF-94C7-3735D3A43851}" srcOrd="0" destOrd="0" presId="urn:microsoft.com/office/officeart/2005/8/layout/vList5"/>
    <dgm:cxn modelId="{1E23CF31-A7E9-4917-9B55-A13B1F907360}" srcId="{CFEF29A0-06C5-4AF2-B31E-B94455C02FCC}" destId="{2A021FC4-7823-4D76-822A-B1A40E33D3E4}" srcOrd="2" destOrd="0" parTransId="{BA298365-EFA1-45EB-8A45-900DA5CF8181}" sibTransId="{5B289E81-4AB0-48B7-ABE3-19DF2D587732}"/>
    <dgm:cxn modelId="{AE6C3F8A-60D3-4A8F-9D64-62AD9E592316}" type="presOf" srcId="{1193ADC1-1AF6-460A-8EFC-3A84AEAB3556}" destId="{BE5D6AE2-8769-49A9-A3B8-C59BA5C01363}" srcOrd="0" destOrd="0" presId="urn:microsoft.com/office/officeart/2005/8/layout/vList5"/>
    <dgm:cxn modelId="{F6898EFB-2494-4B5A-BB5F-F1137A2B51ED}" type="presOf" srcId="{74814155-E279-498D-9722-60D156D717E0}" destId="{61A4AF84-F791-4AF6-880F-E61EDBEAB98D}" srcOrd="0" destOrd="0" presId="urn:microsoft.com/office/officeart/2005/8/layout/vList5"/>
    <dgm:cxn modelId="{24E77AC6-F7FF-4716-9ECD-7F1AFA824D36}" type="presOf" srcId="{E9163A8A-B1F5-447F-AEFC-CE4A95E069B5}" destId="{D49ED222-766F-432B-A829-D40C98A93A4D}" srcOrd="0" destOrd="0" presId="urn:microsoft.com/office/officeart/2005/8/layout/vList5"/>
    <dgm:cxn modelId="{1584D34D-E974-47C4-9979-926BAE86A415}" srcId="{82516D39-4D8A-4293-B710-72A87E5FC7BF}" destId="{93BACC5C-6A63-42FB-993A-1DD4B4AB6DD7}" srcOrd="0" destOrd="0" parTransId="{628A3935-0E53-44B3-8F0C-9B81A52D1EBC}" sibTransId="{79AE2B45-88AF-40E1-A197-CF7FFC778AE3}"/>
    <dgm:cxn modelId="{5BEC8F6A-B159-4F0C-BB06-57F7A91682A5}" srcId="{F5C2B43B-6301-48F1-B872-3C2A2FC9EC73}" destId="{834A337B-D9AE-47E9-BDCE-1B6DE992B364}" srcOrd="2" destOrd="0" parTransId="{F45F4033-4D94-4187-963D-E333610E0A76}" sibTransId="{B0F40B85-FA67-4240-AE59-AF237F7AD641}"/>
    <dgm:cxn modelId="{346A0368-43F6-49EC-A266-429F706DFD26}" srcId="{93BACC5C-6A63-42FB-993A-1DD4B4AB6DD7}" destId="{7DA6E85B-0748-48EC-9C28-5DDA3A79F846}" srcOrd="0" destOrd="0" parTransId="{C5A532F6-E653-46F2-AA5C-329ECB08B5C3}" sibTransId="{6D0042E9-C455-406E-87BC-717D4EEF596D}"/>
    <dgm:cxn modelId="{8B62543B-A58C-4B3E-888A-0A1B27376D59}" srcId="{1193ADC1-1AF6-460A-8EFC-3A84AEAB3556}" destId="{6CF04832-216D-4F83-A952-1953DD6290D1}" srcOrd="0" destOrd="0" parTransId="{B87865B7-6895-4253-B219-F9A41BB08093}" sibTransId="{4D6E875A-136F-45EB-ABB1-2332892E3561}"/>
    <dgm:cxn modelId="{307322DA-B17E-47D0-B9A0-9D2EC0767A9F}" srcId="{1193ADC1-1AF6-460A-8EFC-3A84AEAB3556}" destId="{A31B9962-C365-4CAC-9F8E-4EF5B59A86D2}" srcOrd="1" destOrd="0" parTransId="{CBBC1C4D-1D1F-4FBC-AB8C-56A543E29739}" sibTransId="{4B002605-6988-4FEA-A9A2-01842C967FE3}"/>
    <dgm:cxn modelId="{6228976E-3337-4A49-A20B-CC79D304E30A}" srcId="{82516D39-4D8A-4293-B710-72A87E5FC7BF}" destId="{EB3296D1-BBD1-4A23-91CF-203BDA69B435}" srcOrd="3" destOrd="0" parTransId="{7BB84227-1214-4975-868F-CC18B7102D5B}" sibTransId="{84804AF8-49DF-4A8D-858E-E26C402673CF}"/>
    <dgm:cxn modelId="{F6F11257-C540-4F69-9BA7-47092CC63C4E}" type="presOf" srcId="{EB3296D1-BBD1-4A23-91CF-203BDA69B435}" destId="{00D38455-8A56-483D-AD96-4676B6B75E63}" srcOrd="0" destOrd="0" presId="urn:microsoft.com/office/officeart/2005/8/layout/vList5"/>
    <dgm:cxn modelId="{1BB3006C-9FCF-4957-A7D9-3E742A072F5D}" type="presOf" srcId="{3BF4E30F-14FE-451C-AFDC-02FDF73370E8}" destId="{02C3A90D-ACF2-4CEF-94C7-3735D3A43851}" srcOrd="0" destOrd="3" presId="urn:microsoft.com/office/officeart/2005/8/layout/vList5"/>
    <dgm:cxn modelId="{E12EC425-0649-428B-A6C7-73526A172FD5}" type="presOf" srcId="{4442BCE8-B927-48BC-9595-E3A577F59E49}" destId="{A0C92BFB-1B71-4B5A-BA90-608B309374E4}" srcOrd="0" destOrd="0" presId="urn:microsoft.com/office/officeart/2005/8/layout/vList5"/>
    <dgm:cxn modelId="{683A5264-F157-4B75-B87B-85927FAB0341}" type="presOf" srcId="{301CB8E8-C0CA-49F0-A5B3-951CF2B489B9}" destId="{61A4AF84-F791-4AF6-880F-E61EDBEAB98D}" srcOrd="0" destOrd="2" presId="urn:microsoft.com/office/officeart/2005/8/layout/vList5"/>
    <dgm:cxn modelId="{24DA9173-B639-4B9C-A5AC-B5C972DF28C6}" type="presOf" srcId="{82516D39-4D8A-4293-B710-72A87E5FC7BF}" destId="{0AAFCD22-3B55-4272-A792-5436DE2D545D}" srcOrd="0" destOrd="0" presId="urn:microsoft.com/office/officeart/2005/8/layout/vList5"/>
    <dgm:cxn modelId="{0914A387-E255-43BA-AB1E-F32B5DD79605}" srcId="{CFEF29A0-06C5-4AF2-B31E-B94455C02FCC}" destId="{64E27D82-0D10-41C2-BDFE-D5A57286C479}" srcOrd="1" destOrd="0" parTransId="{B8305C1E-BB9C-4E98-852B-D901DD8F6690}" sibTransId="{AC77F6E9-E37B-4078-A8DE-3CFB005D138A}"/>
    <dgm:cxn modelId="{6C2D8FAA-2E24-4896-B22A-2ABA97754BE6}" type="presOf" srcId="{2A021FC4-7823-4D76-822A-B1A40E33D3E4}" destId="{D49ED222-766F-432B-A829-D40C98A93A4D}" srcOrd="0" destOrd="2" presId="urn:microsoft.com/office/officeart/2005/8/layout/vList5"/>
    <dgm:cxn modelId="{C728B74B-BCB5-435E-B84F-7C6E6840B1BE}" type="presOf" srcId="{834A337B-D9AE-47E9-BDCE-1B6DE992B364}" destId="{A0C92BFB-1B71-4B5A-BA90-608B309374E4}" srcOrd="0" destOrd="2" presId="urn:microsoft.com/office/officeart/2005/8/layout/vList5"/>
    <dgm:cxn modelId="{B3D58636-E99F-45DD-B252-EF989D117E7B}" srcId="{EB3296D1-BBD1-4A23-91CF-203BDA69B435}" destId="{301CB8E8-C0CA-49F0-A5B3-951CF2B489B9}" srcOrd="2" destOrd="0" parTransId="{0EF92582-C8E6-4535-A0A7-CB2CF44E1207}" sibTransId="{5E2C4DAB-D455-4814-85A1-A51159F16142}"/>
    <dgm:cxn modelId="{453849C1-4913-426C-8B79-1CA557B5E44B}" srcId="{93BACC5C-6A63-42FB-993A-1DD4B4AB6DD7}" destId="{3BF4E30F-14FE-451C-AFDC-02FDF73370E8}" srcOrd="3" destOrd="0" parTransId="{73953A7E-2C0B-41B5-973B-2BFE47E0445D}" sibTransId="{DDE49B3D-85CE-42F9-B5BF-C83E4D15F1EA}"/>
    <dgm:cxn modelId="{26C1471F-BD44-4B57-8B59-1BE383455033}" type="presOf" srcId="{CFEF29A0-06C5-4AF2-B31E-B94455C02FCC}" destId="{0CAC563E-EC1C-40B2-B8D1-AB10848A2123}" srcOrd="0" destOrd="0" presId="urn:microsoft.com/office/officeart/2005/8/layout/vList5"/>
    <dgm:cxn modelId="{51B6C448-7D19-4ADA-9DEC-6ACFED880C92}" type="presOf" srcId="{6CF04832-216D-4F83-A952-1953DD6290D1}" destId="{1CFDB501-E5B7-4F00-AA0B-527A762AEBB9}" srcOrd="0" destOrd="0" presId="urn:microsoft.com/office/officeart/2005/8/layout/vList5"/>
    <dgm:cxn modelId="{AF928996-3A05-4BD4-88F8-57BB75348859}" srcId="{82516D39-4D8A-4293-B710-72A87E5FC7BF}" destId="{F5C2B43B-6301-48F1-B872-3C2A2FC9EC73}" srcOrd="2" destOrd="0" parTransId="{2333B19D-198A-4727-977D-7EFB4FEDEA7B}" sibTransId="{3F88255A-AC02-4CE3-9EEC-20109817AE6C}"/>
    <dgm:cxn modelId="{16D9EF53-CD4E-45D7-9952-757A23673F42}" srcId="{93BACC5C-6A63-42FB-993A-1DD4B4AB6DD7}" destId="{93C312B6-D71B-4A6B-B52A-0A93E0A098D9}" srcOrd="1" destOrd="0" parTransId="{1EFAF127-E7FD-4895-AAB8-DC800702C1D7}" sibTransId="{73514879-FF45-4B08-BA45-8B40252455E7}"/>
    <dgm:cxn modelId="{CAE98241-AFCB-4C26-81AE-D52207D5C10D}" srcId="{CFEF29A0-06C5-4AF2-B31E-B94455C02FCC}" destId="{E9163A8A-B1F5-447F-AEFC-CE4A95E069B5}" srcOrd="0" destOrd="0" parTransId="{33AE655F-25A8-4BB1-AB6F-8D5F04120771}" sibTransId="{E40CC533-CDBD-4754-9FA5-125CB8A37603}"/>
    <dgm:cxn modelId="{23C9AFE5-AF3E-4CC0-A244-37A69FACD457}" srcId="{F5C2B43B-6301-48F1-B872-3C2A2FC9EC73}" destId="{4442BCE8-B927-48BC-9595-E3A577F59E49}" srcOrd="0" destOrd="0" parTransId="{189F91E4-F634-4C55-8CFE-86A098CD55B7}" sibTransId="{DA61B443-AB64-41B7-BFAE-7327E586E103}"/>
    <dgm:cxn modelId="{D29D0A89-D113-42D8-9393-04E2D07B826B}" type="presOf" srcId="{64E27D82-0D10-41C2-BDFE-D5A57286C479}" destId="{D49ED222-766F-432B-A829-D40C98A93A4D}" srcOrd="0" destOrd="1" presId="urn:microsoft.com/office/officeart/2005/8/layout/vList5"/>
    <dgm:cxn modelId="{7D6274A8-DC91-47AC-8E71-A93F9D316B12}" type="presOf" srcId="{A31B9962-C365-4CAC-9F8E-4EF5B59A86D2}" destId="{1CFDB501-E5B7-4F00-AA0B-527A762AEBB9}" srcOrd="0" destOrd="1" presId="urn:microsoft.com/office/officeart/2005/8/layout/vList5"/>
    <dgm:cxn modelId="{73A98F10-DAA7-4D9D-846B-9A73BF496CD4}" type="presOf" srcId="{F5C2B43B-6301-48F1-B872-3C2A2FC9EC73}" destId="{4CEC2942-E30C-4D7F-BBBF-AAB0A24089FC}" srcOrd="0" destOrd="0" presId="urn:microsoft.com/office/officeart/2005/8/layout/vList5"/>
    <dgm:cxn modelId="{328CED25-2FC9-4E4B-A029-CC4FA199D1BA}" type="presOf" srcId="{0498B82E-5FFC-491B-BFAF-D09CA720517B}" destId="{02C3A90D-ACF2-4CEF-94C7-3735D3A43851}" srcOrd="0" destOrd="2" presId="urn:microsoft.com/office/officeart/2005/8/layout/vList5"/>
    <dgm:cxn modelId="{D35D9013-C513-4EB6-8553-DB3E8915593D}" type="presOf" srcId="{FF1D324E-19E4-408D-A42E-21C5BF499FF0}" destId="{1CFDB501-E5B7-4F00-AA0B-527A762AEBB9}" srcOrd="0" destOrd="2" presId="urn:microsoft.com/office/officeart/2005/8/layout/vList5"/>
    <dgm:cxn modelId="{EBC47326-CC27-4F71-8562-1569E8B92181}" srcId="{EB3296D1-BBD1-4A23-91CF-203BDA69B435}" destId="{74814155-E279-498D-9722-60D156D717E0}" srcOrd="0" destOrd="0" parTransId="{38500D2C-9540-4568-BFD3-5AADBB562F5E}" sibTransId="{41F53877-3711-4A2F-BE8B-7E323DABC9F2}"/>
    <dgm:cxn modelId="{F4581004-9630-4579-81B6-0E5483B15332}" srcId="{82516D39-4D8A-4293-B710-72A87E5FC7BF}" destId="{1193ADC1-1AF6-460A-8EFC-3A84AEAB3556}" srcOrd="4" destOrd="0" parTransId="{30DEA18A-8252-4215-9BC2-CC7FDEE492D8}" sibTransId="{6836E3B8-9A35-4675-ACC1-1245EEA9A2DE}"/>
    <dgm:cxn modelId="{3F1410CD-42EA-418D-B0D6-B31ABD4B430C}" type="presOf" srcId="{93C312B6-D71B-4A6B-B52A-0A93E0A098D9}" destId="{02C3A90D-ACF2-4CEF-94C7-3735D3A43851}" srcOrd="0" destOrd="1" presId="urn:microsoft.com/office/officeart/2005/8/layout/vList5"/>
    <dgm:cxn modelId="{2F27E2EA-124F-4D86-8AFF-2E7E01F0C361}" srcId="{1193ADC1-1AF6-460A-8EFC-3A84AEAB3556}" destId="{FF1D324E-19E4-408D-A42E-21C5BF499FF0}" srcOrd="2" destOrd="0" parTransId="{BDCB3DBE-3EE9-4DFB-A014-66D26430757C}" sibTransId="{DD84355F-CB0C-4EC1-9D05-27A7FE2151BD}"/>
    <dgm:cxn modelId="{80A97ECD-4FF8-4125-A8A8-18656EC8E033}" type="presOf" srcId="{93BACC5C-6A63-42FB-993A-1DD4B4AB6DD7}" destId="{2BFDC2F8-C023-4D05-B5BC-2CA48C1FC51D}" srcOrd="0" destOrd="0" presId="urn:microsoft.com/office/officeart/2005/8/layout/vList5"/>
    <dgm:cxn modelId="{ABB9B7F8-064D-45D0-8291-4F1E5F2E28FA}" srcId="{82516D39-4D8A-4293-B710-72A87E5FC7BF}" destId="{CFEF29A0-06C5-4AF2-B31E-B94455C02FCC}" srcOrd="1" destOrd="0" parTransId="{B4D780A0-ADAA-4056-8B24-244C87B39E45}" sibTransId="{9EBE97C8-22B5-4022-A4CD-961096FD14FF}"/>
    <dgm:cxn modelId="{1C4803F6-218E-40EA-8E09-1E94B868B21A}" srcId="{F5C2B43B-6301-48F1-B872-3C2A2FC9EC73}" destId="{77F7696B-3F60-47BE-82C0-BC31F97FB34A}" srcOrd="1" destOrd="0" parTransId="{F3386237-67E3-4917-8809-C611F0AF8AEA}" sibTransId="{0E63DE07-3575-4650-912F-9780311B41BF}"/>
    <dgm:cxn modelId="{A67F12C5-AE46-4E59-B915-D992EDC6D6DB}" srcId="{93BACC5C-6A63-42FB-993A-1DD4B4AB6DD7}" destId="{0498B82E-5FFC-491B-BFAF-D09CA720517B}" srcOrd="2" destOrd="0" parTransId="{F0C5EF52-0926-4B40-A6BE-61710C8EC98E}" sibTransId="{07E512F7-96B5-49DA-A6B8-0D95EAC87773}"/>
    <dgm:cxn modelId="{E0F95B40-1A44-4C62-9E1E-9A7904EA81E8}" type="presOf" srcId="{B086C36D-D80B-4D5F-AD94-01007EF209AB}" destId="{61A4AF84-F791-4AF6-880F-E61EDBEAB98D}" srcOrd="0" destOrd="1" presId="urn:microsoft.com/office/officeart/2005/8/layout/vList5"/>
    <dgm:cxn modelId="{6CA157C3-EE66-462C-B5A9-70E86FE973BC}" type="presParOf" srcId="{0AAFCD22-3B55-4272-A792-5436DE2D545D}" destId="{6903B0F8-A5B8-4C4B-B0B6-84D572A617CF}" srcOrd="0" destOrd="0" presId="urn:microsoft.com/office/officeart/2005/8/layout/vList5"/>
    <dgm:cxn modelId="{D9C4470B-8ED7-48DE-93AB-860A6D016CA3}" type="presParOf" srcId="{6903B0F8-A5B8-4C4B-B0B6-84D572A617CF}" destId="{2BFDC2F8-C023-4D05-B5BC-2CA48C1FC51D}" srcOrd="0" destOrd="0" presId="urn:microsoft.com/office/officeart/2005/8/layout/vList5"/>
    <dgm:cxn modelId="{62DF58C4-5277-407E-B3C1-DE664B32CC50}" type="presParOf" srcId="{6903B0F8-A5B8-4C4B-B0B6-84D572A617CF}" destId="{02C3A90D-ACF2-4CEF-94C7-3735D3A43851}" srcOrd="1" destOrd="0" presId="urn:microsoft.com/office/officeart/2005/8/layout/vList5"/>
    <dgm:cxn modelId="{B48B056B-66D0-40C0-B772-51F2174A7E62}" type="presParOf" srcId="{0AAFCD22-3B55-4272-A792-5436DE2D545D}" destId="{EC6F3195-11D9-4D50-A4B9-2E11062F2413}" srcOrd="1" destOrd="0" presId="urn:microsoft.com/office/officeart/2005/8/layout/vList5"/>
    <dgm:cxn modelId="{470B0DD9-D96A-487C-9918-89240E60FA29}" type="presParOf" srcId="{0AAFCD22-3B55-4272-A792-5436DE2D545D}" destId="{3D427756-FD54-4E70-A46E-392B4EC98EC1}" srcOrd="2" destOrd="0" presId="urn:microsoft.com/office/officeart/2005/8/layout/vList5"/>
    <dgm:cxn modelId="{E32FB24A-0CDB-4B3E-B0E0-6329774194B0}" type="presParOf" srcId="{3D427756-FD54-4E70-A46E-392B4EC98EC1}" destId="{0CAC563E-EC1C-40B2-B8D1-AB10848A2123}" srcOrd="0" destOrd="0" presId="urn:microsoft.com/office/officeart/2005/8/layout/vList5"/>
    <dgm:cxn modelId="{4C028BD8-13F4-4EA2-972A-9A5AAC1AAE1E}" type="presParOf" srcId="{3D427756-FD54-4E70-A46E-392B4EC98EC1}" destId="{D49ED222-766F-432B-A829-D40C98A93A4D}" srcOrd="1" destOrd="0" presId="urn:microsoft.com/office/officeart/2005/8/layout/vList5"/>
    <dgm:cxn modelId="{D8F7D273-F239-43FC-B51C-675B3D76E0B2}" type="presParOf" srcId="{0AAFCD22-3B55-4272-A792-5436DE2D545D}" destId="{53DEEF9D-6A65-41BF-BBC5-FE9B9C7D2A42}" srcOrd="3" destOrd="0" presId="urn:microsoft.com/office/officeart/2005/8/layout/vList5"/>
    <dgm:cxn modelId="{6BDB8937-3BD0-45F7-8B06-CBCA59F27275}" type="presParOf" srcId="{0AAFCD22-3B55-4272-A792-5436DE2D545D}" destId="{5199D7EF-BA4F-4195-9E26-C6BEB7595A73}" srcOrd="4" destOrd="0" presId="urn:microsoft.com/office/officeart/2005/8/layout/vList5"/>
    <dgm:cxn modelId="{4ABA0ACE-8625-41A4-9382-9C1E07560114}" type="presParOf" srcId="{5199D7EF-BA4F-4195-9E26-C6BEB7595A73}" destId="{4CEC2942-E30C-4D7F-BBBF-AAB0A24089FC}" srcOrd="0" destOrd="0" presId="urn:microsoft.com/office/officeart/2005/8/layout/vList5"/>
    <dgm:cxn modelId="{7970B26C-B232-499A-AFE0-020E59C6E986}" type="presParOf" srcId="{5199D7EF-BA4F-4195-9E26-C6BEB7595A73}" destId="{A0C92BFB-1B71-4B5A-BA90-608B309374E4}" srcOrd="1" destOrd="0" presId="urn:microsoft.com/office/officeart/2005/8/layout/vList5"/>
    <dgm:cxn modelId="{1F7AEFA8-5775-424F-8355-DD3388E4AF70}" type="presParOf" srcId="{0AAFCD22-3B55-4272-A792-5436DE2D545D}" destId="{2115D559-CD39-4337-B352-E6E32465C897}" srcOrd="5" destOrd="0" presId="urn:microsoft.com/office/officeart/2005/8/layout/vList5"/>
    <dgm:cxn modelId="{98B9B2BB-E6E4-44A0-9190-385544907307}" type="presParOf" srcId="{0AAFCD22-3B55-4272-A792-5436DE2D545D}" destId="{F0696011-8306-4F91-9E88-4A29D8083D8F}" srcOrd="6" destOrd="0" presId="urn:microsoft.com/office/officeart/2005/8/layout/vList5"/>
    <dgm:cxn modelId="{AF46DAD3-2177-4135-96CB-A60BD188D782}" type="presParOf" srcId="{F0696011-8306-4F91-9E88-4A29D8083D8F}" destId="{00D38455-8A56-483D-AD96-4676B6B75E63}" srcOrd="0" destOrd="0" presId="urn:microsoft.com/office/officeart/2005/8/layout/vList5"/>
    <dgm:cxn modelId="{EB8935BA-2CE4-4B6E-9B12-68F32BC6B93C}" type="presParOf" srcId="{F0696011-8306-4F91-9E88-4A29D8083D8F}" destId="{61A4AF84-F791-4AF6-880F-E61EDBEAB98D}" srcOrd="1" destOrd="0" presId="urn:microsoft.com/office/officeart/2005/8/layout/vList5"/>
    <dgm:cxn modelId="{84129100-70D3-4358-89B9-1F0C38E1F4E0}" type="presParOf" srcId="{0AAFCD22-3B55-4272-A792-5436DE2D545D}" destId="{A5CA375E-097D-48E2-9BF2-4A55F5FD88F4}" srcOrd="7" destOrd="0" presId="urn:microsoft.com/office/officeart/2005/8/layout/vList5"/>
    <dgm:cxn modelId="{FAA017AF-0166-4095-B516-AFF8C6BF3FFC}" type="presParOf" srcId="{0AAFCD22-3B55-4272-A792-5436DE2D545D}" destId="{D32BBD25-EB68-4BB4-8E7C-12C6357DE982}" srcOrd="8" destOrd="0" presId="urn:microsoft.com/office/officeart/2005/8/layout/vList5"/>
    <dgm:cxn modelId="{8F13F05A-5669-469C-9F1E-48D97D25546A}" type="presParOf" srcId="{D32BBD25-EB68-4BB4-8E7C-12C6357DE982}" destId="{BE5D6AE2-8769-49A9-A3B8-C59BA5C01363}" srcOrd="0" destOrd="0" presId="urn:microsoft.com/office/officeart/2005/8/layout/vList5"/>
    <dgm:cxn modelId="{5EC6328A-AACC-4E28-812C-45F161747DE4}" type="presParOf" srcId="{D32BBD25-EB68-4BB4-8E7C-12C6357DE982}" destId="{1CFDB501-E5B7-4F00-AA0B-527A762AEBB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9AF66-99CF-4C22-BD46-ABD20B7956A1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6C836-C8E8-4CF6-A084-C34144A4EE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F1A1D-4094-4CE9-B3A5-7A2BB03F1BEE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9EA5C-6D72-4F3B-93E1-22429148A0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31025-AD7C-403B-A1F2-C9140A682A87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C0714-5581-451B-846D-02C5129D33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EF959-A814-45AD-8ADA-AF8121F938FB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84055-972D-4ACB-9EF1-ADEF6AD9A9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D57C1-61AC-4EA6-A0CA-54861F25670E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0E0E0-0508-4380-94C2-60CB9D59A5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51B1A-CC76-4B74-8484-E39A0AC41AE5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97704-A526-4619-8111-121A35C555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59834-F3BF-4CFB-AAA3-DCD4CB3F597D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77925-0FCE-4932-B966-F8708816EC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E3D41-1211-4B0E-86CF-25D3869ECEC3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0009F-1ABD-4FD9-B455-A99F732A2C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AFC01-562F-426C-B3B6-A9F44A1B5FDC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115FF-07D8-4B50-B0FE-328C6B4557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3B4A9-4672-4A84-8143-5364F649BE69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B3D4C-5051-4346-B2B6-ECE9C4C96F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20950-E4FD-4E3F-9B09-38FA6FA7C1ED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CB8C-9AC6-4614-BF29-A8C9E62001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78952F8-CB78-4A1A-A7AC-B7267BE81E33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0DC94E1-59D2-4CA0-978E-D87C5051F9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913" y="115888"/>
            <a:ext cx="8974137" cy="433387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Анализ начислений ОДН по МКД в разрезе МО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7950" y="765175"/>
          <a:ext cx="8913813" cy="6043613"/>
        </p:xfrm>
        <a:graphic>
          <a:graphicData uri="http://schemas.openxmlformats.org/drawingml/2006/table">
            <a:tbl>
              <a:tblPr/>
              <a:tblGrid>
                <a:gridCol w="1440000"/>
                <a:gridCol w="972000"/>
                <a:gridCol w="972000"/>
                <a:gridCol w="972000"/>
                <a:gridCol w="202702"/>
                <a:gridCol w="1440000"/>
                <a:gridCol w="972000"/>
                <a:gridCol w="972000"/>
                <a:gridCol w="972000"/>
              </a:tblGrid>
              <a:tr h="38765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Муниципальные образования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процент МКД 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 ОДН более 20% к общему количеству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Муниципальные образования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процент МКД </a:t>
                      </a:r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 ОДН более 20% к общему количеству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88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холодное водоснабжение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горячее водоснабжение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электричество 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холодное водоснабжение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горячее водоснабжение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электричество 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Менделеевский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61%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74%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Азнакаевский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Лениногорский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42%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Нижнекамский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Наб. Челны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37%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39%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59%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22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Пестречинский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33%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Сабинский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Ютазинский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33%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30%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Сармановский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Бугульминский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29%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44%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Альметьевский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Бавлинский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29%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67%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Зеленодольский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Чистопольский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26%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34%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Аксубаевский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Лаишевский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23%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Алексеевский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Кукморский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23%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Алькеевский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Актанышский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20%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Апастовский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Агрызский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Атнинский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Р.Слободский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Балтасинский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Нурлатский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Верхнеуслонский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Итого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Дрожжановский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Тукаевский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К-Устьинский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Казань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Мамадышский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Заинский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28%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Мензелинский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Буинский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Новошешминский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Высокогорский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Спасский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Елабужский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Тюлячинский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Арский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Черемшанский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6451" marR="6451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6451" marR="77410" marT="64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50" y="115888"/>
            <a:ext cx="8928100" cy="7207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/>
              <a:t>Пример фактического и нормативного расхода коммунальных услуг на ОДН</a:t>
            </a:r>
            <a:endParaRPr lang="ru-RU" sz="32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7950" y="1125538"/>
          <a:ext cx="8928100" cy="5327650"/>
        </p:xfrm>
        <a:graphic>
          <a:graphicData uri="http://schemas.openxmlformats.org/drawingml/2006/table">
            <a:tbl>
              <a:tblPr/>
              <a:tblGrid>
                <a:gridCol w="1593446"/>
                <a:gridCol w="705668"/>
                <a:gridCol w="725222"/>
                <a:gridCol w="984109"/>
                <a:gridCol w="984109"/>
                <a:gridCol w="984109"/>
                <a:gridCol w="984109"/>
                <a:gridCol w="984109"/>
                <a:gridCol w="984109"/>
              </a:tblGrid>
              <a:tr h="57096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latin typeface="Times New Roman"/>
                        </a:rPr>
                        <a:t>Адрес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latin typeface="Times New Roman"/>
                        </a:rPr>
                        <a:t>Этажность дома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Times New Roman"/>
                        </a:rPr>
                        <a:t>S </a:t>
                      </a:r>
                      <a:r>
                        <a:rPr lang="ru-RU" sz="1200" b="0" i="0" u="none" strike="noStrike" dirty="0">
                          <a:latin typeface="Times New Roman"/>
                        </a:rPr>
                        <a:t>дома (кв.м.)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latin typeface="Times New Roman"/>
                        </a:rPr>
                        <a:t>Расход на общедомовые нужды, в месяц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57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latin typeface="Times New Roman"/>
                        </a:rPr>
                        <a:t>Холодная вода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latin typeface="Times New Roman"/>
                        </a:rPr>
                        <a:t>Горячая вода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latin typeface="Times New Roman"/>
                        </a:rPr>
                        <a:t>Электрическая энергия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010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latin typeface="Times New Roman"/>
                        </a:rPr>
                        <a:t>фактическое потребление (куб.м.)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latin typeface="Times New Roman"/>
                        </a:rPr>
                        <a:t>норматив (куб.м.)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latin typeface="Times New Roman"/>
                        </a:rPr>
                        <a:t>фактическое потребление (куб.м.)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latin typeface="Times New Roman"/>
                        </a:rPr>
                        <a:t>норматив (куб.м.)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latin typeface="Times New Roman"/>
                        </a:rPr>
                        <a:t>фактическое потребление (кВт.ч.)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latin typeface="Times New Roman"/>
                        </a:rPr>
                        <a:t>норматив (кВт.ч.)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02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latin typeface="Times New Roman"/>
                        </a:rPr>
                        <a:t>Химиков д.52 </a:t>
                      </a:r>
                    </a:p>
                    <a:p>
                      <a:pPr algn="ctr" fontAlgn="ctr"/>
                      <a:r>
                        <a:rPr lang="ru-RU" sz="1600" b="0" i="0" u="none" strike="noStrike" dirty="0" smtClean="0">
                          <a:latin typeface="Times New Roman"/>
                        </a:rPr>
                        <a:t>(к)</a:t>
                      </a:r>
                      <a:endParaRPr lang="ru-RU" sz="1600" b="0" i="0" u="none" strike="noStrike" dirty="0">
                        <a:latin typeface="Times New Roman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Times New Roman"/>
                        </a:rPr>
                        <a:t>5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latin typeface="Times New Roman"/>
                        </a:rPr>
                        <a:t>6 086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baseline="0" dirty="0">
                          <a:solidFill>
                            <a:srgbClr val="C00000"/>
                          </a:solidFill>
                          <a:latin typeface="Times New Roman"/>
                        </a:rPr>
                        <a:t>232,7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Times New Roman"/>
                        </a:rPr>
                        <a:t>24,3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baseline="0" dirty="0">
                          <a:solidFill>
                            <a:schemeClr val="tx1"/>
                          </a:solidFill>
                          <a:latin typeface="Times New Roman"/>
                        </a:rPr>
                        <a:t>7,6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Times New Roman"/>
                        </a:rPr>
                        <a:t>18,3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baseline="0" dirty="0">
                          <a:solidFill>
                            <a:srgbClr val="C00000"/>
                          </a:solidFill>
                          <a:latin typeface="Times New Roman"/>
                        </a:rPr>
                        <a:t>1 761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Times New Roman"/>
                        </a:rPr>
                        <a:t>1 406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02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latin typeface="Times New Roman"/>
                        </a:rPr>
                        <a:t>Химиков д.58</a:t>
                      </a:r>
                    </a:p>
                    <a:p>
                      <a:pPr algn="ctr" fontAlgn="ctr"/>
                      <a:r>
                        <a:rPr lang="ru-RU" sz="1600" b="0" i="0" u="none" strike="noStrike" dirty="0" smtClean="0">
                          <a:latin typeface="Times New Roman"/>
                        </a:rPr>
                        <a:t>(к)</a:t>
                      </a:r>
                      <a:endParaRPr lang="ru-RU" sz="1600" b="0" i="0" u="none" strike="noStrike" dirty="0">
                        <a:latin typeface="Times New Roman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latin typeface="Times New Roman"/>
                        </a:rPr>
                        <a:t>2 526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baseline="0" dirty="0">
                          <a:solidFill>
                            <a:srgbClr val="C00000"/>
                          </a:solidFill>
                          <a:latin typeface="Times New Roman"/>
                        </a:rPr>
                        <a:t>144,4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Times New Roman"/>
                        </a:rPr>
                        <a:t>10,1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baseline="0" dirty="0">
                          <a:solidFill>
                            <a:srgbClr val="C00000"/>
                          </a:solidFill>
                          <a:latin typeface="Times New Roman"/>
                        </a:rPr>
                        <a:t>34,9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Times New Roman"/>
                        </a:rPr>
                        <a:t>7,6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baseline="0" dirty="0">
                          <a:solidFill>
                            <a:srgbClr val="C00000"/>
                          </a:solidFill>
                          <a:latin typeface="Times New Roman"/>
                        </a:rPr>
                        <a:t>1 012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Times New Roman"/>
                        </a:rPr>
                        <a:t>584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02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latin typeface="Times New Roman"/>
                        </a:rPr>
                        <a:t>Шк.Бульвар д.9</a:t>
                      </a:r>
                    </a:p>
                    <a:p>
                      <a:pPr algn="ctr" fontAlgn="ctr"/>
                      <a:r>
                        <a:rPr lang="ru-RU" sz="1600" b="0" i="0" u="none" strike="noStrike" dirty="0" smtClean="0">
                          <a:latin typeface="Times New Roman"/>
                        </a:rPr>
                        <a:t>(</a:t>
                      </a:r>
                      <a:r>
                        <a:rPr lang="ru-RU" sz="1600" b="0" i="0" u="none" strike="noStrike" dirty="0" err="1" smtClean="0">
                          <a:latin typeface="Times New Roman"/>
                        </a:rPr>
                        <a:t>п</a:t>
                      </a:r>
                      <a:r>
                        <a:rPr lang="ru-RU" sz="1600" b="0" i="0" u="none" strike="noStrike" dirty="0" smtClean="0">
                          <a:latin typeface="Times New Roman"/>
                        </a:rPr>
                        <a:t>)</a:t>
                      </a:r>
                      <a:endParaRPr lang="ru-RU" sz="1600" b="0" i="0" u="none" strike="noStrike" dirty="0">
                        <a:latin typeface="Times New Roman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latin typeface="Times New Roman"/>
                        </a:rPr>
                        <a:t>5 210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baseline="0" dirty="0">
                          <a:solidFill>
                            <a:srgbClr val="C00000"/>
                          </a:solidFill>
                          <a:latin typeface="Times New Roman"/>
                        </a:rPr>
                        <a:t>157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Times New Roman"/>
                        </a:rPr>
                        <a:t>20,8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baseline="0" dirty="0">
                          <a:solidFill>
                            <a:srgbClr val="C00000"/>
                          </a:solidFill>
                          <a:latin typeface="Times New Roman"/>
                        </a:rPr>
                        <a:t>84,5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Times New Roman"/>
                        </a:rPr>
                        <a:t>15,6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baseline="0" dirty="0">
                          <a:solidFill>
                            <a:srgbClr val="C00000"/>
                          </a:solidFill>
                          <a:latin typeface="Times New Roman"/>
                        </a:rPr>
                        <a:t>2 031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Times New Roman"/>
                        </a:rPr>
                        <a:t>1 204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02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latin typeface="Times New Roman"/>
                        </a:rPr>
                        <a:t>Тихая </a:t>
                      </a:r>
                      <a:r>
                        <a:rPr lang="ru-RU" sz="1600" b="0" i="0" u="none" strike="noStrike" dirty="0">
                          <a:latin typeface="Times New Roman"/>
                        </a:rPr>
                        <a:t>аллея </a:t>
                      </a:r>
                      <a:r>
                        <a:rPr lang="ru-RU" sz="1600" b="0" i="0" u="none" strike="noStrike" dirty="0" smtClean="0">
                          <a:latin typeface="Times New Roman"/>
                        </a:rPr>
                        <a:t>д.12</a:t>
                      </a:r>
                    </a:p>
                    <a:p>
                      <a:pPr algn="ctr" fontAlgn="ctr"/>
                      <a:r>
                        <a:rPr lang="ru-RU" sz="1600" b="0" i="0" u="none" strike="noStrike" dirty="0" smtClean="0">
                          <a:latin typeface="Times New Roman"/>
                        </a:rPr>
                        <a:t>(к)</a:t>
                      </a:r>
                      <a:endParaRPr lang="ru-RU" sz="1600" b="0" i="0" u="none" strike="noStrike" dirty="0">
                        <a:latin typeface="Times New Roman"/>
                      </a:endParaRP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latin typeface="Times New Roman"/>
                        </a:rPr>
                        <a:t>4 475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baseline="0" dirty="0">
                          <a:solidFill>
                            <a:srgbClr val="C00000"/>
                          </a:solidFill>
                          <a:latin typeface="Times New Roman"/>
                        </a:rPr>
                        <a:t>301,8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Times New Roman"/>
                        </a:rPr>
                        <a:t>17,9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baseline="0" dirty="0">
                          <a:solidFill>
                            <a:srgbClr val="C00000"/>
                          </a:solidFill>
                          <a:latin typeface="Times New Roman"/>
                        </a:rPr>
                        <a:t>46,8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Times New Roman"/>
                        </a:rPr>
                        <a:t>13,4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Times New Roman"/>
                        </a:rPr>
                        <a:t>1 051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Times New Roman"/>
                        </a:rPr>
                        <a:t>1 034</a:t>
                      </a:r>
                    </a:p>
                  </a:txBody>
                  <a:tcPr marL="5469" marR="5469" marT="54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50" y="44450"/>
            <a:ext cx="8928100" cy="8636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/>
              <a:t>Мероприятия по снижению расходов на коммунальные услуги на ОДН в МКД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7950" y="1089025"/>
          <a:ext cx="8928100" cy="5768975"/>
        </p:xfrm>
        <a:graphic>
          <a:graphicData uri="http://schemas.openxmlformats.org/drawingml/2006/table">
            <a:tbl>
              <a:tblPr/>
              <a:tblGrid>
                <a:gridCol w="2095500"/>
                <a:gridCol w="3448050"/>
                <a:gridCol w="1260475"/>
                <a:gridCol w="2124075"/>
              </a:tblGrid>
              <a:tr h="43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Основные причины возникновения ОДН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Реализуемые мероприятия по снижению ОДН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 исполнения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Исполнители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4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все юридические лица в МКД имеют договора с ресурсоснабжающими организациями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Заключение договоров со всеми юридическими лицами в МКД и распределить ОДН пропорционально занимаемой площади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1.01.2013г.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Управляющие компании, ОАО "ВКиЭХ",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ОАО "Таттеплосбыт",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ОАО "Татэнергосбыт"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4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Различное время съема показаний индивидуальных и общедомовых приборов учета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Составлен и согласован со всеми управляющими компаниями совмещенный график снятия показаний приборов учета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Ежемесячно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8 по 18 число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Управляющие компании,  ООО УК "ЖКХ-НК",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"нулевых" квартир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"нулевым" квартирам  принятие решения о начислении по актам, составленным УК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Ежемесячно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Управляющие компании,  МУП "ЕРЦ"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2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Несвоевременное и некачественное снятие показаний приборов учета электроэнергии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Упорядочение снятия показаний приборов учета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1.01.2013г.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Управляющие компании,  ООО "Жилэнергосервис"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Занижение показаний жильцами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раз в 3 месяца контрольный съем показаний индивидуальных приборов учета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Ежемесячно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Управляющие компании,  ООО "Жилэнергосервис"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Хищение коммунальных услуг</a:t>
                      </a: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Выявление и контроль за состоянием индивидуальных приборов учета</a:t>
                      </a: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Постоянно</a:t>
                      </a: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Управляющие компании,  МУП "ЕРЦ»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Технологические потери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Полная ревизия коммуникаций в МКД с целью выявления и устранения потерь</a:t>
                      </a: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Постоянно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Управляющие компании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670" marR="1767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ctrTitle"/>
          </p:nvPr>
        </p:nvSpPr>
        <p:spPr>
          <a:xfrm>
            <a:off x="107950" y="44450"/>
            <a:ext cx="8928100" cy="863600"/>
          </a:xfrm>
        </p:spPr>
        <p:txBody>
          <a:bodyPr/>
          <a:lstStyle/>
          <a:p>
            <a:r>
              <a:rPr lang="ru-RU" sz="3200" b="1" smtClean="0"/>
              <a:t>Информация по обследованию жилых домов,          с ОДН более 20%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7950" y="1052513"/>
          <a:ext cx="8928100" cy="5703887"/>
        </p:xfrm>
        <a:graphic>
          <a:graphicData uri="http://schemas.openxmlformats.org/drawingml/2006/table">
            <a:tbl>
              <a:tblPr/>
              <a:tblGrid>
                <a:gridCol w="3219450"/>
                <a:gridCol w="1270000"/>
                <a:gridCol w="1057275"/>
                <a:gridCol w="1058863"/>
                <a:gridCol w="1162050"/>
                <a:gridCol w="1160462"/>
              </a:tblGrid>
              <a:tr h="3143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Наименование управляющей компании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Кол-во домов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Всего обследовано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Составлено договоров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Составление актов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Направлено в ЕРЦ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ООО "УК ЖКХ Вокзальная-1"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ООО "УК ЖКХ Вокзальная"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ООО УК ЖКХ "Мастерстрой"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ООО УК "ПЖКХ-17"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ООО УК ЖКХ "Стройхимсервис"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ООО УК ЖКХ "Центр"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ООО УК "ЖКХ-8"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295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262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ООО УК "ЖКХ-9"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634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597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ООО УК ЖКХ "Жилтехсервис"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ООО УК "ЖКХ-11"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121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ООО УК "ЖКХ-10"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157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157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ООО УК ЖКХ "Кама"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ООО УК "ЖКХ+"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ООО УК ЖКХ "Жилье"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215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ООО УК ЖКХ "Южное"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Итого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696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247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2 276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1 773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10518" marR="1051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Схема 11"/>
          <p:cNvGraphicFramePr/>
          <p:nvPr/>
        </p:nvGraphicFramePr>
        <p:xfrm>
          <a:off x="107504" y="764704"/>
          <a:ext cx="892899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482" name="TextBox 12"/>
          <p:cNvSpPr txBox="1">
            <a:spLocks noChangeArrowheads="1"/>
          </p:cNvSpPr>
          <p:nvPr/>
        </p:nvSpPr>
        <p:spPr bwMode="auto">
          <a:xfrm>
            <a:off x="107950" y="44450"/>
            <a:ext cx="89281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Calibri" pitchFamily="34" charset="0"/>
              </a:rPr>
              <a:t>Выборочные  примеры  выявленных  хищений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 descr="IMG_027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15013" y="2424113"/>
            <a:ext cx="3294062" cy="4389437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21506" name="Рисунок 8" descr="PB290173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925" y="2546350"/>
            <a:ext cx="5689600" cy="4267200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21507" name="Рисунок 9" descr="PB210379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43213" y="44450"/>
            <a:ext cx="3330575" cy="2497138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21508" name="Рисунок 5" descr="P1170126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24075" y="1125538"/>
            <a:ext cx="4127500" cy="3095625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21509" name="Рисунок 4" descr="PA300230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40425" y="44450"/>
            <a:ext cx="3168650" cy="2376488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21510" name="Рисунок 3" descr="Sequence 01.Still010.jp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925" y="44450"/>
            <a:ext cx="3151188" cy="2520950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950" y="692150"/>
          <a:ext cx="8928100" cy="6049963"/>
        </p:xfrm>
        <a:graphic>
          <a:graphicData uri="http://schemas.openxmlformats.org/drawingml/2006/table">
            <a:tbl>
              <a:tblPr/>
              <a:tblGrid>
                <a:gridCol w="1534443"/>
                <a:gridCol w="672231"/>
                <a:gridCol w="672231"/>
                <a:gridCol w="672231"/>
                <a:gridCol w="672231"/>
                <a:gridCol w="672231"/>
                <a:gridCol w="672231"/>
                <a:gridCol w="672231"/>
                <a:gridCol w="672231"/>
                <a:gridCol w="672231"/>
                <a:gridCol w="672231"/>
                <a:gridCol w="672231"/>
              </a:tblGrid>
              <a:tr h="169729">
                <a:tc gridSpan="12">
                  <a:txBody>
                    <a:bodyPr/>
                    <a:lstStyle/>
                    <a:p>
                      <a:pPr algn="l" fontAlgn="ctr"/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751" marR="6751" marT="675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222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Адрес</a:t>
                      </a:r>
                    </a:p>
                  </a:txBody>
                  <a:tcPr marL="6751" marR="6751" marT="67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"Нулевые" квартиры </a:t>
                      </a:r>
                    </a:p>
                  </a:txBody>
                  <a:tcPr marL="6751" marR="6751" marT="67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Холодное водоснабжение</a:t>
                      </a:r>
                    </a:p>
                  </a:txBody>
                  <a:tcPr marL="6751" marR="6751" marT="67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Горячее водоснабжение</a:t>
                      </a:r>
                    </a:p>
                  </a:txBody>
                  <a:tcPr marL="6751" marR="6751" marT="67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Электроснабжение</a:t>
                      </a:r>
                    </a:p>
                  </a:txBody>
                  <a:tcPr marL="6751" marR="6751" marT="67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20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6751" marR="6751" marT="67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динамика</a:t>
                      </a:r>
                    </a:p>
                  </a:txBody>
                  <a:tcPr marL="6751" marR="6751" marT="67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6751" marR="6751" marT="67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динамика</a:t>
                      </a:r>
                    </a:p>
                  </a:txBody>
                  <a:tcPr marL="6751" marR="6751" marT="67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6751" marR="6751" marT="67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динамика</a:t>
                      </a:r>
                    </a:p>
                  </a:txBody>
                  <a:tcPr marL="6751" marR="6751" marT="67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22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октябрь</a:t>
                      </a:r>
                    </a:p>
                  </a:txBody>
                  <a:tcPr marL="6751" marR="6751" marT="67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ноябрь</a:t>
                      </a:r>
                    </a:p>
                  </a:txBody>
                  <a:tcPr marL="6751" marR="6751" marT="67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октябрь</a:t>
                      </a:r>
                    </a:p>
                  </a:txBody>
                  <a:tcPr marL="6751" marR="6751" marT="67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ноябрь</a:t>
                      </a:r>
                    </a:p>
                  </a:txBody>
                  <a:tcPr marL="6751" marR="6751" marT="67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октябрь</a:t>
                      </a:r>
                    </a:p>
                  </a:txBody>
                  <a:tcPr marL="6751" marR="6751" marT="67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ноябрь</a:t>
                      </a:r>
                    </a:p>
                  </a:txBody>
                  <a:tcPr marL="6751" marR="6751" marT="67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октябрь</a:t>
                      </a:r>
                    </a:p>
                  </a:txBody>
                  <a:tcPr marL="6751" marR="6751" marT="67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ноябрь</a:t>
                      </a:r>
                    </a:p>
                  </a:txBody>
                  <a:tcPr marL="6751" marR="6751" marT="67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ГАГАРИНА - 13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ГАГАРИНА - 15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ГАГАРИНА - 17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снижение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КАЙМАНОВА - 3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-8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КАЙМАНОВА - 3А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КАЙМАНОВА - 5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-2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КАЙМАНОВА - 11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снижение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ЛЕСНАЯ - 27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МЕНДЕЛЕЕВА - 17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МЕНДЕЛЕЕВА - 24А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МЕНДЕЛЕЕВА - 26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снижение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ХИМИКОВ - 81/24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снижение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ХИМИКОВ - 83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ХИМИКОВ - 87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-25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снижение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ХИМИКОВ - 94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ХИМИКОВ - 95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-15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снижение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ХИМИКОВ - 96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ХИМИКОВ - 100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снижение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ХИМИКОВ - 102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снижение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ХИМИКОВ - 104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-2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ХИМИКОВ - 108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-9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снижение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ХИМИКОВ - 110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ХИМИКОВ - 112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снижение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снижение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ШИННИКОВ - 44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-212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снижение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ШИННИКОВ - 46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-2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-10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снижение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ШИННИКОВ - 48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ШИННИКОВ - 50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ШИННИКОВ - 54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ШИННИКОВ - 56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-6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рост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снижение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74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ШИННИКОВ - 64/29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снижение</a:t>
                      </a:r>
                    </a:p>
                  </a:txBody>
                  <a:tcPr marL="6751" marR="6751" marT="675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44450"/>
            <a:ext cx="9144000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b="1" dirty="0">
                <a:latin typeface="+mj-lt"/>
              </a:rPr>
              <a:t>Динамика ОДН за октябрь-ноябрь по </a:t>
            </a:r>
            <a:r>
              <a:rPr lang="ru-RU" sz="3000" b="1" dirty="0">
                <a:solidFill>
                  <a:srgbClr val="000000"/>
                </a:solidFill>
                <a:latin typeface="+mj-lt"/>
              </a:rPr>
              <a:t>УК "ЖКХ Кама»</a:t>
            </a:r>
            <a:endParaRPr lang="ru-RU" sz="3000" b="1" dirty="0">
              <a:latin typeface="+mj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3"/>
          <p:cNvSpPr>
            <a:spLocks noGrp="1"/>
          </p:cNvSpPr>
          <p:nvPr>
            <p:ph type="title"/>
          </p:nvPr>
        </p:nvSpPr>
        <p:spPr>
          <a:xfrm>
            <a:off x="107950" y="28575"/>
            <a:ext cx="8928100" cy="554038"/>
          </a:xfrm>
        </p:spPr>
        <p:txBody>
          <a:bodyPr>
            <a:spAutoFit/>
          </a:bodyPr>
          <a:lstStyle/>
          <a:p>
            <a:r>
              <a:rPr lang="ru-RU" sz="3000" b="1" smtClean="0"/>
              <a:t>Динамика ОДН за октябрь-ноябрь по </a:t>
            </a:r>
            <a:r>
              <a:rPr lang="ru-RU" sz="3000" b="1" smtClean="0">
                <a:solidFill>
                  <a:srgbClr val="000000"/>
                </a:solidFill>
              </a:rPr>
              <a:t>УК ЖКХ - 8 </a:t>
            </a:r>
            <a:endParaRPr lang="ru-RU" sz="3000" b="1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950" y="620713"/>
          <a:ext cx="8928100" cy="6121400"/>
        </p:xfrm>
        <a:graphic>
          <a:graphicData uri="http://schemas.openxmlformats.org/drawingml/2006/table">
            <a:tbl>
              <a:tblPr/>
              <a:tblGrid>
                <a:gridCol w="1534443"/>
                <a:gridCol w="672231"/>
                <a:gridCol w="672231"/>
                <a:gridCol w="672231"/>
                <a:gridCol w="672231"/>
                <a:gridCol w="672231"/>
                <a:gridCol w="672231"/>
                <a:gridCol w="672231"/>
                <a:gridCol w="672231"/>
                <a:gridCol w="672231"/>
                <a:gridCol w="672231"/>
                <a:gridCol w="672231"/>
              </a:tblGrid>
              <a:tr h="16809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Адрес</a:t>
                      </a:r>
                    </a:p>
                  </a:txBody>
                  <a:tcPr marL="5614" marR="5614" marT="56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"Нулевые" квартиры </a:t>
                      </a:r>
                    </a:p>
                  </a:txBody>
                  <a:tcPr marL="5614" marR="5614" marT="56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Холодное водоснабжение</a:t>
                      </a:r>
                    </a:p>
                  </a:txBody>
                  <a:tcPr marL="5614" marR="5614" marT="56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Горячее водоснабжение</a:t>
                      </a:r>
                    </a:p>
                  </a:txBody>
                  <a:tcPr marL="5614" marR="5614" marT="56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Электроснабжение</a:t>
                      </a:r>
                    </a:p>
                  </a:txBody>
                  <a:tcPr marL="5614" marR="5614" marT="56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01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%</a:t>
                      </a:r>
                    </a:p>
                  </a:txBody>
                  <a:tcPr marL="5614" marR="5614" marT="56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динамика</a:t>
                      </a:r>
                    </a:p>
                  </a:txBody>
                  <a:tcPr marL="5614" marR="5614" marT="56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%</a:t>
                      </a:r>
                    </a:p>
                  </a:txBody>
                  <a:tcPr marL="5614" marR="5614" marT="56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динамика</a:t>
                      </a:r>
                    </a:p>
                  </a:txBody>
                  <a:tcPr marL="5614" marR="5614" marT="56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%</a:t>
                      </a:r>
                    </a:p>
                  </a:txBody>
                  <a:tcPr marL="5614" marR="5614" marT="56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динамика</a:t>
                      </a:r>
                    </a:p>
                  </a:txBody>
                  <a:tcPr marL="5614" marR="5614" marT="56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20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октябрь</a:t>
                      </a:r>
                    </a:p>
                  </a:txBody>
                  <a:tcPr marL="5614" marR="5614" marT="56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ноябрь</a:t>
                      </a:r>
                    </a:p>
                  </a:txBody>
                  <a:tcPr marL="5614" marR="5614" marT="56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октябрь</a:t>
                      </a:r>
                    </a:p>
                  </a:txBody>
                  <a:tcPr marL="5614" marR="5614" marT="56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ноябрь</a:t>
                      </a:r>
                    </a:p>
                  </a:txBody>
                  <a:tcPr marL="5614" marR="5614" marT="56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октябрь</a:t>
                      </a:r>
                    </a:p>
                  </a:txBody>
                  <a:tcPr marL="5614" marR="5614" marT="56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ноябрь</a:t>
                      </a:r>
                    </a:p>
                  </a:txBody>
                  <a:tcPr marL="5614" marR="5614" marT="56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октябрь</a:t>
                      </a:r>
                    </a:p>
                  </a:txBody>
                  <a:tcPr marL="5614" marR="5614" marT="56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ноябрь</a:t>
                      </a:r>
                    </a:p>
                  </a:txBody>
                  <a:tcPr marL="5614" marR="5614" marT="56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МИРА - 52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15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15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МИРА - 58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19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МИРА - 62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МИРА - 64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-10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-47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17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МИРА - 66/2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СЮЮМБИКЕ - 4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СЮЮМБИКЕ - 6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-18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СЮЮМБИКЕ - 12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-5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19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17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СЮЮМБИКЕ - 14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19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СЮЮМБИКЕ - 16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-17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15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25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СЮЮМБИКЕ - 20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15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СЮЮМБИКЕ - 22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СЮЮМБИКЕ - 24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СЮЮМБИКЕ - 26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-16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-19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СЮЮМБИКЕ - 28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СЮЮМБИКЕ - 30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СЮЮМБИКЕ - 32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19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СЮЮМБИКЕ - 34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19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17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СЮЮМБИКЕ - 36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СЮЮМБИКЕ - 53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-20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38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15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СЮЮМБИКЕ - 59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-15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15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СЮЮМБИКЕ - 61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-12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СЮЮМБИКЕ - 63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19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СЮЮМБИКЕ - 65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СЮЮМБИКЕ - 67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СЮЮМБИКЕ - 69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15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ЧИШМАЛЕ - 6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ЧИШМАЛЕ - 6/1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-9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35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ЧИШМАЛЕ - 7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ЧИШМАЛЕ - 9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ЧИШМАЛЕ - 11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39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ЧИШМАЛЕ - 13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ЧИШМАЛЕ - 15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ЧИШМАЛЕ - 19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-15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-11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ЧУЛМАН - 1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17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ЧУЛМАН - 11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-10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51362">
                <a:tc>
                  <a:txBody>
                    <a:bodyPr/>
                    <a:lstStyle/>
                    <a:p>
                      <a:pPr algn="l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ЯМЬЛЕ - 4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29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33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11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17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614" marR="5614" marT="561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3"/>
          <p:cNvSpPr>
            <a:spLocks noGrp="1"/>
          </p:cNvSpPr>
          <p:nvPr>
            <p:ph type="title"/>
          </p:nvPr>
        </p:nvSpPr>
        <p:spPr>
          <a:xfrm>
            <a:off x="107950" y="115888"/>
            <a:ext cx="8928100" cy="554037"/>
          </a:xfrm>
        </p:spPr>
        <p:txBody>
          <a:bodyPr>
            <a:spAutoFit/>
          </a:bodyPr>
          <a:lstStyle/>
          <a:p>
            <a:r>
              <a:rPr lang="ru-RU" sz="3000" b="1" smtClean="0"/>
              <a:t>Динамика ОДН за октябрь-ноябрь по </a:t>
            </a:r>
            <a:r>
              <a:rPr lang="ru-RU" sz="3000" b="1" smtClean="0">
                <a:solidFill>
                  <a:srgbClr val="000000"/>
                </a:solidFill>
              </a:rPr>
              <a:t>УК ЖКХ + </a:t>
            </a:r>
            <a:endParaRPr lang="ru-RU" sz="3000" b="1" smtClean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07950" y="692150"/>
          <a:ext cx="8928100" cy="6062663"/>
        </p:xfrm>
        <a:graphic>
          <a:graphicData uri="http://schemas.openxmlformats.org/drawingml/2006/table">
            <a:tbl>
              <a:tblPr/>
              <a:tblGrid>
                <a:gridCol w="1536329"/>
                <a:gridCol w="673058"/>
                <a:gridCol w="673058"/>
                <a:gridCol w="673058"/>
                <a:gridCol w="673058"/>
                <a:gridCol w="669400"/>
                <a:gridCol w="673058"/>
                <a:gridCol w="673058"/>
                <a:gridCol w="669400"/>
                <a:gridCol w="673058"/>
                <a:gridCol w="673058"/>
                <a:gridCol w="669400"/>
              </a:tblGrid>
              <a:tr h="21798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Адрес</a:t>
                      </a:r>
                    </a:p>
                  </a:txBody>
                  <a:tcPr marL="5231" marR="5231" marT="52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"Нулевые" квартиры </a:t>
                      </a:r>
                    </a:p>
                  </a:txBody>
                  <a:tcPr marL="5231" marR="5231" marT="52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Холодное водоснабжение</a:t>
                      </a:r>
                    </a:p>
                  </a:txBody>
                  <a:tcPr marL="5231" marR="5231" marT="52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Горячее водоснабжение</a:t>
                      </a:r>
                    </a:p>
                  </a:txBody>
                  <a:tcPr marL="5231" marR="5231" marT="52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Электроснабжение</a:t>
                      </a:r>
                    </a:p>
                  </a:txBody>
                  <a:tcPr marL="5231" marR="5231" marT="52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34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%</a:t>
                      </a:r>
                    </a:p>
                  </a:txBody>
                  <a:tcPr marL="5231" marR="5231" marT="52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динамика</a:t>
                      </a:r>
                    </a:p>
                  </a:txBody>
                  <a:tcPr marL="5231" marR="5231" marT="52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%</a:t>
                      </a:r>
                    </a:p>
                  </a:txBody>
                  <a:tcPr marL="5231" marR="5231" marT="52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динамика</a:t>
                      </a:r>
                    </a:p>
                  </a:txBody>
                  <a:tcPr marL="5231" marR="5231" marT="52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%</a:t>
                      </a:r>
                    </a:p>
                  </a:txBody>
                  <a:tcPr marL="5231" marR="5231" marT="52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динамика</a:t>
                      </a:r>
                    </a:p>
                  </a:txBody>
                  <a:tcPr marL="5231" marR="5231" marT="52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57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октябрь</a:t>
                      </a:r>
                    </a:p>
                  </a:txBody>
                  <a:tcPr marL="5231" marR="5231" marT="52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ноябрь</a:t>
                      </a:r>
                    </a:p>
                  </a:txBody>
                  <a:tcPr marL="5231" marR="5231" marT="52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октябрь</a:t>
                      </a:r>
                    </a:p>
                  </a:txBody>
                  <a:tcPr marL="5231" marR="5231" marT="52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ноябрь</a:t>
                      </a:r>
                    </a:p>
                  </a:txBody>
                  <a:tcPr marL="5231" marR="5231" marT="52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октябрь</a:t>
                      </a:r>
                    </a:p>
                  </a:txBody>
                  <a:tcPr marL="5231" marR="5231" marT="52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ноябрь</a:t>
                      </a:r>
                    </a:p>
                  </a:txBody>
                  <a:tcPr marL="5231" marR="5231" marT="52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октябрь</a:t>
                      </a:r>
                    </a:p>
                  </a:txBody>
                  <a:tcPr marL="5231" marR="5231" marT="52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ноябрь</a:t>
                      </a:r>
                    </a:p>
                  </a:txBody>
                  <a:tcPr marL="5231" marR="5231" marT="52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ГАГАРИНА - 27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-15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19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ГАГАРИНА - 29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19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19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ГАГАРИНА - 31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ГАГАРИНА - 34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ГАГАРИНА - 35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ГАГАРИНА - 35А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ГАГАРИНА - 36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ГАГАРИНА - 37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ГАГАРИНА - 38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ГАГАРИНА - 41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ГАГАРИНА - 41А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-18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25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ГАГАРИНА - 44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ГАГАРИНА - 45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-16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19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ГАГАРИНА - 46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ГАГАРИНА - 48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17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17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ГАГАРИНА - 52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ГАГАРИНА - 54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25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КАЙМАНОВА - 2/18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КАЙМАНОВА - 6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26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КАЙМАНОВА - 8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15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17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КАЙМАНОВА - 12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-5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19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КАЙМАНОВА - 14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КАЙМАНОВА - 18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17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КАЙМАНОВА - 18А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36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19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ЛЕСНАЯ - 1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ЛЕСНАЯ - 1А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28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ЛЕСНАЯ - 5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25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ЛЕСНАЯ - 7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19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16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25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ЛЕСНАЯ - 9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30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ЛЕСНАЯ - 11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27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16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ЛЕСНАЯ - 13/50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МЕНДЕЛЕЕВА - 2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МЕНДЕЛЕЕВА - 2А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МЕНДЕЛЕЕВА - 2Б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27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МЕНДЕЛЕЕВА - 4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-15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МЕНДЕЛЕЕВА - 4А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МЕНДЕЛЕЕВА - 6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МЕНДЕЛЕЕВА - 8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МЕНДЕЛЕЕВА - 12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19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МЕНДЕЛЕЕВА - 14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рост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26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134427">
                <a:tc>
                  <a:txBody>
                    <a:bodyPr/>
                    <a:lstStyle/>
                    <a:p>
                      <a:pPr algn="l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МЕНДЕЛЕЕВА - 16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-3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22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17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28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5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снижение</a:t>
                      </a:r>
                    </a:p>
                  </a:txBody>
                  <a:tcPr marL="5231" marR="5231" marT="523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1688</Words>
  <Application>Microsoft Office PowerPoint</Application>
  <PresentationFormat>Экран (4:3)</PresentationFormat>
  <Paragraphs>1735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Calibri</vt:lpstr>
      <vt:lpstr>Arial</vt:lpstr>
      <vt:lpstr>Times New Roman</vt:lpstr>
      <vt:lpstr>Тема Office</vt:lpstr>
      <vt:lpstr>Анализ начислений ОДН по МКД в разрезе МО</vt:lpstr>
      <vt:lpstr>Пример фактического и нормативного расхода коммунальных услуг на ОДН</vt:lpstr>
      <vt:lpstr>Мероприятия по снижению расходов на коммунальные услуги на ОДН в МКД</vt:lpstr>
      <vt:lpstr>Информация по обследованию жилых домов,          с ОДН более 20%</vt:lpstr>
      <vt:lpstr>Слайд 5</vt:lpstr>
      <vt:lpstr>Слайд 6</vt:lpstr>
      <vt:lpstr>Слайд 7</vt:lpstr>
      <vt:lpstr>Динамика ОДН за октябрь-ноябрь по УК ЖКХ - 8 </vt:lpstr>
      <vt:lpstr>Динамика ОДН за октябрь-ноябрь по УК ЖКХ +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Aik home</dc:creator>
  <cp:lastModifiedBy>m 74 </cp:lastModifiedBy>
  <cp:revision>42</cp:revision>
  <dcterms:created xsi:type="dcterms:W3CDTF">2012-12-06T19:12:32Z</dcterms:created>
  <dcterms:modified xsi:type="dcterms:W3CDTF">2012-12-11T10:09:04Z</dcterms:modified>
</cp:coreProperties>
</file>