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76" r:id="rId2"/>
  </p:sldMasterIdLst>
  <p:notesMasterIdLst>
    <p:notesMasterId r:id="rId14"/>
  </p:notesMasterIdLst>
  <p:sldIdLst>
    <p:sldId id="274" r:id="rId3"/>
    <p:sldId id="269" r:id="rId4"/>
    <p:sldId id="270" r:id="rId5"/>
    <p:sldId id="273" r:id="rId6"/>
    <p:sldId id="271" r:id="rId7"/>
    <p:sldId id="258" r:id="rId8"/>
    <p:sldId id="272" r:id="rId9"/>
    <p:sldId id="268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97" autoAdjust="0"/>
  </p:normalViewPr>
  <p:slideViewPr>
    <p:cSldViewPr>
      <p:cViewPr varScale="1">
        <p:scale>
          <a:sx n="101" d="100"/>
          <a:sy n="101" d="100"/>
        </p:scale>
        <p:origin x="-19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1\&#1056;&#1072;&#1073;&#1086;&#1095;&#1080;&#1081;%20&#1089;&#1090;&#1086;&#1083;\&#1044;&#1051;&#1071;%20&#1044;&#1054;&#1050;&#1051;&#1040;&#1044;&#1040;\&#1044;&#1080;&#1072;&#1075;&#1088;&#1072;&#1084;&#1084;&#1099;%20&#1087;&#1086;%20&#1083;&#1080;&#1079;&#1080;&#1085;&#1075;&#1091;%202005%202006%202007%202008%20&#1053;&#1054;&#1042;&#1067;&#1049;.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1\&#1056;&#1072;&#1073;&#1086;&#1095;&#1080;&#1081;%20&#1089;&#1090;&#1086;&#1083;\&#1044;&#1051;&#1071;%20&#1044;&#1054;&#1050;&#1051;&#1040;&#1044;&#1040;\&#1052;&#1080;&#1085;%20&#1086;&#1073;&#1088;&#1072;&#1079;&#1086;&#1074;&#1072;&#1085;&#1080;&#1103;\&#1054;&#1058;&#1063;&#1045;&#1058;%20&#1055;&#1054;%20&#1059;&#1059;%20&#1053;&#1040;%2021%2005%2012%20(2)%20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1\&#1056;&#1072;&#1073;&#1086;&#1095;&#1080;&#1081;%20&#1089;&#1090;&#1086;&#1083;\&#1044;&#1051;&#1071;%20&#1044;&#1054;&#1050;&#1051;&#1040;&#1044;&#1040;\&#1088;&#1072;&#1079;&#1076;&#1077;&#1083;&#1077;&#1085;&#1080;&#1077;%20&#1090;&#1072;&#1073;&#1083;&#1080;&#1094;&#1099;%20&#1040;&#1083;&#1100;&#1073;&#1080;&#1085;&#1099;%20&#1087;&#1086;%20&#1088;&#1072;&#1081;&#1086;&#1085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ysClr val="windowText" lastClr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r>
              <a:rPr lang="ru-RU" sz="2400" b="1" i="0" baseline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Отпущено в лизинг в 2000-2012 гг.</a:t>
            </a:r>
          </a:p>
          <a:p>
            <a:pPr>
              <a:defRPr sz="2400" b="1" i="0" u="none" strike="noStrike" baseline="0">
                <a:solidFill>
                  <a:sysClr val="windowText" lastClr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r>
              <a:rPr lang="ru-RU" sz="2400" b="1" i="0" baseline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</a:p>
        </c:rich>
      </c:tx>
      <c:layout>
        <c:manualLayout>
          <c:xMode val="edge"/>
          <c:yMode val="edge"/>
          <c:x val="0.28028162600787832"/>
          <c:y val="5.6466302367941722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190050302631975"/>
          <c:y val="0.46083903446495417"/>
          <c:w val="0.3075809631815668"/>
          <c:h val="0.23588399810679411"/>
        </c:manualLayout>
      </c:layout>
      <c:pie3DChart>
        <c:varyColors val="1"/>
        <c:ser>
          <c:idx val="0"/>
          <c:order val="0"/>
          <c:tx>
            <c:strRef>
              <c:f>диагр.2!$B$1</c:f>
              <c:strCache>
                <c:ptCount val="1"/>
                <c:pt idx="0">
                  <c:v>Отпущено в лизинг в 2000-2012 гг.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4.7001595789355796E-2"/>
                  <c:y val="-0.153232563999226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 dirty="0"/>
                      <a:t>строительная техника  </a:t>
                    </a:r>
                    <a:r>
                      <a:rPr lang="ru-RU" sz="1400" dirty="0" smtClean="0"/>
                      <a:t>        842 </a:t>
                    </a:r>
                    <a:r>
                      <a:rPr lang="ru-RU" sz="1400" dirty="0"/>
                      <a:t>138    20%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5.7401789588085464E-2"/>
                  <c:y val="7.24550005019864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baseline="0">
                        <a:solidFill>
                          <a:sysClr val="windowText" lastClr="000000"/>
                        </a:solidFill>
                      </a:rPr>
                      <a:t>автомобили и автобусы  891 420    22%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772173322851842"/>
                  <c:y val="0.13501742610042619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>
                        <a:solidFill>
                          <a:sysClr val="windowText" lastClr="000000"/>
                        </a:solidFill>
                      </a:rPr>
                      <a:t>промышленное оборудование     </a:t>
                    </a:r>
                    <a:r>
                      <a:rPr lang="ru-RU" sz="1400" baseline="0" dirty="0" smtClean="0">
                        <a:solidFill>
                          <a:sysClr val="windowText" lastClr="000000"/>
                        </a:solidFill>
                      </a:rPr>
                      <a:t>         </a:t>
                    </a:r>
                    <a:r>
                      <a:rPr lang="ru-RU" sz="1400" baseline="0" dirty="0">
                        <a:solidFill>
                          <a:sysClr val="windowText" lastClr="000000"/>
                        </a:solidFill>
                      </a:rPr>
                      <a:t>139 576    3%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/>
                      <a:t>котлы и котельное оборудование  </a:t>
                    </a:r>
                  </a:p>
                  <a:p>
                    <a:r>
                      <a:rPr lang="ru-RU" sz="1400"/>
                      <a:t>398 681    10%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5"/>
              <c:layout>
                <c:manualLayout>
                  <c:x val="-3.6103217708595821E-2"/>
                  <c:y val="-5.5753989310620262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>
                        <a:solidFill>
                          <a:sysClr val="windowText" lastClr="000000"/>
                        </a:solidFill>
                      </a:rPr>
                      <a:t>энергосберегающее оборудование         </a:t>
                    </a:r>
                    <a:r>
                      <a:rPr lang="ru-RU" sz="1400" baseline="0" dirty="0" smtClean="0">
                        <a:solidFill>
                          <a:sysClr val="windowText" lastClr="000000"/>
                        </a:solidFill>
                      </a:rPr>
                      <a:t>     </a:t>
                    </a:r>
                    <a:r>
                      <a:rPr lang="ru-RU" sz="1400" baseline="0" dirty="0">
                        <a:solidFill>
                          <a:sysClr val="windowText" lastClr="000000"/>
                        </a:solidFill>
                      </a:rPr>
                      <a:t>115 557    3%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237298692818903E-3"/>
                  <c:y val="-0.1924277498099623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baseline="0" dirty="0">
                        <a:solidFill>
                          <a:sysClr val="windowText" lastClr="000000"/>
                        </a:solidFill>
                      </a:rPr>
                      <a:t>индивидуальные тепловые пункты и узлы </a:t>
                    </a:r>
                    <a:r>
                      <a:rPr lang="ru-RU" sz="1400" b="1" i="0" baseline="0" dirty="0" smtClean="0">
                        <a:solidFill>
                          <a:sysClr val="windowText" lastClr="000000"/>
                        </a:solidFill>
                      </a:rPr>
                      <a:t>учета               </a:t>
                    </a:r>
                    <a:r>
                      <a:rPr lang="ru-RU" sz="1400" b="1" i="0" baseline="0" dirty="0">
                        <a:solidFill>
                          <a:sysClr val="windowText" lastClr="000000"/>
                        </a:solidFill>
                      </a:rPr>
                      <a:t>1 286 328    31%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2842979324802109E-2"/>
                  <c:y val="-0.12593720866858857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baseline="0">
                        <a:solidFill>
                          <a:sysClr val="windowText" lastClr="000000"/>
                        </a:solidFill>
                        <a:latin typeface="Times New Roman" pitchFamily="18" charset="0"/>
                      </a:rPr>
                      <a:t>лифты 15 617
0,1%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ysClr val="windowText" lastClr="000000"/>
                    </a:solidFill>
                    <a:latin typeface="Times New Roman" pitchFamily="18" charset="0"/>
                    <a:ea typeface="Arial Cyr"/>
                    <a:cs typeface="Arial Cyr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диагр.2!$A$2:$A$9</c:f>
              <c:strCache>
                <c:ptCount val="8"/>
                <c:pt idx="0">
                  <c:v>коммунальная техника</c:v>
                </c:pt>
                <c:pt idx="1">
                  <c:v>строительная техника</c:v>
                </c:pt>
                <c:pt idx="2">
                  <c:v>автомобили и автобусы</c:v>
                </c:pt>
                <c:pt idx="3">
                  <c:v>промышленное оборудование</c:v>
                </c:pt>
                <c:pt idx="4">
                  <c:v>котлы и котельное оборудование</c:v>
                </c:pt>
                <c:pt idx="5">
                  <c:v>энергосберегающее оборудование</c:v>
                </c:pt>
                <c:pt idx="6">
                  <c:v>индивидуальные тепловые пункты и узлы учета</c:v>
                </c:pt>
                <c:pt idx="7">
                  <c:v>лифты</c:v>
                </c:pt>
              </c:strCache>
            </c:strRef>
          </c:cat>
          <c:val>
            <c:numRef>
              <c:f>диагр.2!$B$2:$B$9</c:f>
              <c:numCache>
                <c:formatCode>_-* #,##0_р_._-;\-* #,##0_р_._-;_-* "-"??_р_._-;_-@_-</c:formatCode>
                <c:ptCount val="8"/>
                <c:pt idx="0">
                  <c:v>470062.69691999996</c:v>
                </c:pt>
                <c:pt idx="1">
                  <c:v>842138.08060909098</c:v>
                </c:pt>
                <c:pt idx="2">
                  <c:v>891420.336110909</c:v>
                </c:pt>
                <c:pt idx="3">
                  <c:v>139575.77684000004</c:v>
                </c:pt>
                <c:pt idx="4">
                  <c:v>398680.53052346956</c:v>
                </c:pt>
                <c:pt idx="5">
                  <c:v>115556.91964000001</c:v>
                </c:pt>
                <c:pt idx="6">
                  <c:v>1286328.47215</c:v>
                </c:pt>
                <c:pt idx="7">
                  <c:v>15617.119620000001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309857339845681"/>
          <c:y val="0.33879867475581987"/>
          <c:w val="0.30845075625775942"/>
          <c:h val="0.43989185778007284"/>
        </c:manualLayout>
      </c:layout>
      <c:overlay val="0"/>
      <c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/>
        </a:gra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0">
          <a:srgbClr val="4F81BD"/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1" i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Узлы учета, сданные в эксплуатацию за период </a:t>
            </a:r>
          </a:p>
          <a:p>
            <a:pPr>
              <a:defRPr/>
            </a:pPr>
            <a:r>
              <a:rPr lang="ru-RU" b="1" i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2007-2011 г. </a:t>
            </a:r>
          </a:p>
          <a:p>
            <a:pPr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Всего:</a:t>
            </a:r>
            <a:r>
              <a:rPr lang="ru-RU" sz="1600" b="1" i="1" baseline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7026 ед. приборов учета</a:t>
            </a:r>
            <a:r>
              <a:rPr lang="ru-RU" sz="1600" b="1" i="1" baseline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327 ед. АПР</a:t>
            </a:r>
          </a:p>
        </c:rich>
      </c:tx>
      <c:layout>
        <c:manualLayout>
          <c:xMode val="edge"/>
          <c:yMode val="edge"/>
          <c:x val="0.16160563945900205"/>
          <c:y val="1.851851851851852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5499476499864"/>
          <c:y val="0.27017185351831019"/>
          <c:w val="0.55256844943562355"/>
          <c:h val="0.65753989084697761"/>
        </c:manualLayout>
      </c:layout>
      <c:pie3DChart>
        <c:varyColors val="1"/>
        <c:ser>
          <c:idx val="0"/>
          <c:order val="0"/>
          <c:tx>
            <c:strRef>
              <c:f>альбина!$B$195</c:f>
              <c:strCache>
                <c:ptCount val="1"/>
                <c:pt idx="0">
                  <c:v>ед.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5.2453709679732667E-2"/>
                  <c:y val="-0.1041332333458318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ysClr val="windowText" lastClr="00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547480745234708E-2"/>
                  <c:y val="2.3828688080656583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ysClr val="windowText" lastClr="00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184341540640754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ysClr val="windowText" lastClr="00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868809431607979E-2"/>
                  <c:y val="-1.7413448318960138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Автоматика погодного регулирования; 327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альбина!$A$196:$A$199</c:f>
              <c:strCache>
                <c:ptCount val="4"/>
                <c:pt idx="0">
                  <c:v>УУ тепловой энергии</c:v>
                </c:pt>
                <c:pt idx="1">
                  <c:v>УУ горячего водоснабжения</c:v>
                </c:pt>
                <c:pt idx="2">
                  <c:v>УУ холодного водоснабжения</c:v>
                </c:pt>
                <c:pt idx="3">
                  <c:v>Автоматика погодного регулирования (АПР)</c:v>
                </c:pt>
              </c:strCache>
            </c:strRef>
          </c:cat>
          <c:val>
            <c:numRef>
              <c:f>альбина!$B$196:$B$199</c:f>
              <c:numCache>
                <c:formatCode>General</c:formatCode>
                <c:ptCount val="4"/>
                <c:pt idx="0">
                  <c:v>2477</c:v>
                </c:pt>
                <c:pt idx="1">
                  <c:v>2135</c:v>
                </c:pt>
                <c:pt idx="2">
                  <c:v>2414</c:v>
                </c:pt>
                <c:pt idx="3">
                  <c:v>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86529552658376"/>
          <c:y val="0.4217835270591177"/>
          <c:w val="0.28041808298552862"/>
          <c:h val="0.38182977127859047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spPr>
    <a:gradFill>
      <a:gsLst>
        <a:gs pos="0">
          <a:schemeClr val="accent1"/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pPr>
            <a:r>
              <a:rPr lang="ru-RU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Отпущено в лизинг</a:t>
            </a:r>
            <a:r>
              <a:rPr lang="ru-RU" baseline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приборов учета за 2007-2011 гг. по районам Республики Татарстан</a:t>
            </a:r>
            <a:endParaRPr lang="ru-RU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30384437239477"/>
          <c:y val="0.28814931454295162"/>
          <c:w val="0.7008825073336421"/>
          <c:h val="0.61071438980031856"/>
        </c:manualLayout>
      </c:layout>
      <c:pie3DChart>
        <c:varyColors val="1"/>
        <c:ser>
          <c:idx val="0"/>
          <c:order val="0"/>
          <c:tx>
            <c:strRef>
              <c:f>Лист1!$C$31</c:f>
              <c:strCache>
                <c:ptCount val="1"/>
                <c:pt idx="0">
                  <c:v>ед.приборов</c:v>
                </c:pt>
              </c:strCache>
            </c:strRef>
          </c:tx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Агрызский;  220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 Азнакаевский;  793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 Алексеевский;  12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 Альметьевск;  419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Бавлинский;  276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Бугульма;  831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 В.Услон;  4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 г.Казань;  2 602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8296349319971398E-4"/>
                  <c:y val="0.14420727218080345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Елабуга;  270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   Заинск;  66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Мамадышский;  82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Менделеевск;  79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Наб.Челны;  538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Нижнекамск;  112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Нурлат;  17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Сармановский;  529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Спасский;  1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2.7654762851613258E-2"/>
                  <c:y val="-1.737135172903374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Чистополь;  86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ru-RU" sz="1200" b="1" i="0" baseline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Ютазинский;  89   </a:t>
                    </a:r>
                    <a:endParaRPr lang="ru-RU" sz="1200" b="1" i="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multiLvlStrRef>
              <c:f>Лист1!$A$32:$B$51</c:f>
              <c:multiLvlStrCache>
                <c:ptCount val="20"/>
                <c:lvl>
                  <c:pt idx="1">
                    <c:v>Агрызский</c:v>
                  </c:pt>
                  <c:pt idx="2">
                    <c:v>Азнакаевский</c:v>
                  </c:pt>
                  <c:pt idx="3">
                    <c:v>Алексеевский</c:v>
                  </c:pt>
                  <c:pt idx="4">
                    <c:v>Альметьевск</c:v>
                  </c:pt>
                  <c:pt idx="5">
                    <c:v>Бавлинский</c:v>
                  </c:pt>
                  <c:pt idx="6">
                    <c:v>Бугульма</c:v>
                  </c:pt>
                  <c:pt idx="7">
                    <c:v>В.Услон</c:v>
                  </c:pt>
                  <c:pt idx="8">
                    <c:v>г.Казань</c:v>
                  </c:pt>
                  <c:pt idx="9">
                    <c:v>Елабуга</c:v>
                  </c:pt>
                  <c:pt idx="10">
                    <c:v>Заинск</c:v>
                  </c:pt>
                  <c:pt idx="11">
                    <c:v>Мамадышский</c:v>
                  </c:pt>
                  <c:pt idx="12">
                    <c:v>Менделеевск</c:v>
                  </c:pt>
                  <c:pt idx="13">
                    <c:v>Наб.Челны</c:v>
                  </c:pt>
                  <c:pt idx="14">
                    <c:v>Нижнекамск</c:v>
                  </c:pt>
                  <c:pt idx="15">
                    <c:v>Нурлат</c:v>
                  </c:pt>
                  <c:pt idx="16">
                    <c:v>Сармановский</c:v>
                  </c:pt>
                  <c:pt idx="17">
                    <c:v>Спасский</c:v>
                  </c:pt>
                  <c:pt idx="18">
                    <c:v>Чистополь</c:v>
                  </c:pt>
                  <c:pt idx="19">
                    <c:v>Ютазинский</c:v>
                  </c:pt>
                </c:lvl>
                <c:lvl>
                  <c:pt idx="1">
                    <c:v> 1   </c:v>
                  </c:pt>
                  <c:pt idx="2">
                    <c:v> 2   </c:v>
                  </c:pt>
                  <c:pt idx="3">
                    <c:v> 3   </c:v>
                  </c:pt>
                  <c:pt idx="4">
                    <c:v> 4   </c:v>
                  </c:pt>
                  <c:pt idx="5">
                    <c:v> 5   </c:v>
                  </c:pt>
                  <c:pt idx="6">
                    <c:v> 6   </c:v>
                  </c:pt>
                  <c:pt idx="7">
                    <c:v> 7   </c:v>
                  </c:pt>
                  <c:pt idx="8">
                    <c:v> 8   </c:v>
                  </c:pt>
                  <c:pt idx="9">
                    <c:v> 9   </c:v>
                  </c:pt>
                  <c:pt idx="10">
                    <c:v> 10   </c:v>
                  </c:pt>
                  <c:pt idx="11">
                    <c:v> 11   </c:v>
                  </c:pt>
                  <c:pt idx="12">
                    <c:v> 12   </c:v>
                  </c:pt>
                  <c:pt idx="13">
                    <c:v> 13   </c:v>
                  </c:pt>
                  <c:pt idx="14">
                    <c:v> 14   </c:v>
                  </c:pt>
                  <c:pt idx="15">
                    <c:v> 15   </c:v>
                  </c:pt>
                  <c:pt idx="16">
                    <c:v> 16   </c:v>
                  </c:pt>
                  <c:pt idx="17">
                    <c:v> 17   </c:v>
                  </c:pt>
                  <c:pt idx="18">
                    <c:v> 18   </c:v>
                  </c:pt>
                  <c:pt idx="19">
                    <c:v> 19   </c:v>
                  </c:pt>
                </c:lvl>
              </c:multiLvlStrCache>
            </c:multiLvlStrRef>
          </c:cat>
          <c:val>
            <c:numRef>
              <c:f>Лист1!$C$32:$C$51</c:f>
              <c:numCache>
                <c:formatCode>_-* #,##0_р_._-;\-* #,##0_р_._-;_-* "-"??_р_._-;_-@_-</c:formatCode>
                <c:ptCount val="20"/>
                <c:pt idx="1">
                  <c:v>220</c:v>
                </c:pt>
                <c:pt idx="2">
                  <c:v>793</c:v>
                </c:pt>
                <c:pt idx="3">
                  <c:v>12</c:v>
                </c:pt>
                <c:pt idx="4">
                  <c:v>419</c:v>
                </c:pt>
                <c:pt idx="5">
                  <c:v>276</c:v>
                </c:pt>
                <c:pt idx="6">
                  <c:v>831</c:v>
                </c:pt>
                <c:pt idx="7">
                  <c:v>4</c:v>
                </c:pt>
                <c:pt idx="8">
                  <c:v>2602</c:v>
                </c:pt>
                <c:pt idx="9">
                  <c:v>270</c:v>
                </c:pt>
                <c:pt idx="10">
                  <c:v>66</c:v>
                </c:pt>
                <c:pt idx="11">
                  <c:v>82</c:v>
                </c:pt>
                <c:pt idx="12">
                  <c:v>79</c:v>
                </c:pt>
                <c:pt idx="13">
                  <c:v>538</c:v>
                </c:pt>
                <c:pt idx="14">
                  <c:v>112</c:v>
                </c:pt>
                <c:pt idx="15">
                  <c:v>17</c:v>
                </c:pt>
                <c:pt idx="16">
                  <c:v>529</c:v>
                </c:pt>
                <c:pt idx="17">
                  <c:v>1</c:v>
                </c:pt>
                <c:pt idx="18">
                  <c:v>86</c:v>
                </c:pt>
                <c:pt idx="19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90DF5-9937-43E3-AAFD-1560434FC8AC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E781-7A5D-414E-A228-9B8A1F95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2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9E781-7A5D-414E-A228-9B8A1F95360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6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5C5B58-B094-4BB8-A2B1-08CB9A46E56A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FEB238-5C9B-419A-9F5F-23FE9E4FE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ОАО «Таткоммунпромкомплект»</a:t>
            </a:r>
          </a:p>
          <a:p>
            <a:pPr marL="0" indent="0" algn="ctr">
              <a:buNone/>
            </a:pPr>
            <a:r>
              <a:rPr lang="ru-RU" sz="4400" b="1" dirty="0" smtClean="0"/>
              <a:t>2000-2012</a:t>
            </a:r>
            <a:endParaRPr lang="ru-RU" sz="4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230326"/>
              </p:ext>
            </p:extLst>
          </p:nvPr>
        </p:nvGraphicFramePr>
        <p:xfrm>
          <a:off x="539552" y="332656"/>
          <a:ext cx="8176992" cy="595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98120348"/>
              </p:ext>
            </p:extLst>
          </p:nvPr>
        </p:nvGraphicFramePr>
        <p:xfrm>
          <a:off x="523875" y="495300"/>
          <a:ext cx="8096250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05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677751" cy="5016078"/>
          </a:xfrm>
        </p:spPr>
      </p:pic>
    </p:spTree>
    <p:extLst>
      <p:ext uri="{BB962C8B-B14F-4D97-AF65-F5344CB8AC3E}">
        <p14:creationId xmlns:p14="http://schemas.microsoft.com/office/powerpoint/2010/main" val="34403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392028" cy="5544021"/>
          </a:xfrm>
        </p:spPr>
      </p:pic>
    </p:spTree>
    <p:extLst>
      <p:ext uri="{BB962C8B-B14F-4D97-AF65-F5344CB8AC3E}">
        <p14:creationId xmlns:p14="http://schemas.microsoft.com/office/powerpoint/2010/main" val="13919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011535" cy="5327997"/>
          </a:xfrm>
        </p:spPr>
      </p:pic>
    </p:spTree>
    <p:extLst>
      <p:ext uri="{BB962C8B-B14F-4D97-AF65-F5344CB8AC3E}">
        <p14:creationId xmlns:p14="http://schemas.microsoft.com/office/powerpoint/2010/main" val="26705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397021" cy="5547766"/>
          </a:xfrm>
        </p:spPr>
      </p:pic>
    </p:spTree>
    <p:extLst>
      <p:ext uri="{BB962C8B-B14F-4D97-AF65-F5344CB8AC3E}">
        <p14:creationId xmlns:p14="http://schemas.microsoft.com/office/powerpoint/2010/main" val="28107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Chart 10"/>
          <p:cNvGraphicFramePr>
            <a:graphicFrameLocks/>
          </p:cNvGraphicFramePr>
          <p:nvPr/>
        </p:nvGraphicFramePr>
        <p:xfrm>
          <a:off x="357158" y="214290"/>
          <a:ext cx="8572560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781064" cy="5835798"/>
          </a:xfrm>
        </p:spPr>
      </p:pic>
    </p:spTree>
    <p:extLst>
      <p:ext uri="{BB962C8B-B14F-4D97-AF65-F5344CB8AC3E}">
        <p14:creationId xmlns:p14="http://schemas.microsoft.com/office/powerpoint/2010/main" val="23086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488038" cy="5616029"/>
          </a:xfrm>
        </p:spPr>
      </p:pic>
    </p:spTree>
    <p:extLst>
      <p:ext uri="{BB962C8B-B14F-4D97-AF65-F5344CB8AC3E}">
        <p14:creationId xmlns:p14="http://schemas.microsoft.com/office/powerpoint/2010/main" val="36183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488832" cy="5616624"/>
          </a:xfrm>
        </p:spPr>
      </p:pic>
    </p:spTree>
    <p:extLst>
      <p:ext uri="{BB962C8B-B14F-4D97-AF65-F5344CB8AC3E}">
        <p14:creationId xmlns:p14="http://schemas.microsoft.com/office/powerpoint/2010/main" val="7755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268</TotalTime>
  <Words>195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Волна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14</cp:revision>
  <dcterms:created xsi:type="dcterms:W3CDTF">2012-10-23T07:40:09Z</dcterms:created>
  <dcterms:modified xsi:type="dcterms:W3CDTF">2012-10-24T10:47:03Z</dcterms:modified>
</cp:coreProperties>
</file>