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300" r:id="rId2"/>
    <p:sldId id="268" r:id="rId3"/>
    <p:sldId id="295" r:id="rId4"/>
    <p:sldId id="298" r:id="rId5"/>
    <p:sldId id="290" r:id="rId6"/>
    <p:sldId id="291" r:id="rId7"/>
    <p:sldId id="303" r:id="rId8"/>
    <p:sldId id="297" r:id="rId9"/>
    <p:sldId id="302" r:id="rId10"/>
    <p:sldId id="275" r:id="rId11"/>
    <p:sldId id="276" r:id="rId12"/>
    <p:sldId id="277" r:id="rId13"/>
    <p:sldId id="278" r:id="rId14"/>
    <p:sldId id="279" r:id="rId15"/>
    <p:sldId id="281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68506" autoAdjust="0"/>
  </p:normalViewPr>
  <p:slideViewPr>
    <p:cSldViewPr snapToGrid="0">
      <p:cViewPr>
        <p:scale>
          <a:sx n="120" d="100"/>
          <a:sy n="120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CD5E-0270-4BEC-B38F-4F2333536A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422C-37DB-4FAD-BC65-9FA901839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422C-37DB-4FAD-BC65-9FA901839F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422C-37DB-4FAD-BC65-9FA901839F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F9FE-F65F-431B-92DB-8FC246D3084E}" type="datetime1">
              <a:rPr lang="ru-RU" smtClean="0"/>
              <a:pPr/>
              <a:t>14.10.2021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2" y="457201"/>
            <a:ext cx="82296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2" y="1981208"/>
            <a:ext cx="4038604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7" y="1981208"/>
            <a:ext cx="4038604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57202" y="4000505"/>
            <a:ext cx="8229600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0"/>
          </p:nvPr>
        </p:nvSpPr>
        <p:spPr>
          <a:xfrm>
            <a:off x="3124203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1"/>
          </p:nvPr>
        </p:nvSpPr>
        <p:spPr>
          <a:xfrm>
            <a:off x="6553203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8074A-893F-4170-BA99-92F96D4DDE1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Дата 7"/>
          <p:cNvSpPr txBox="1">
            <a:spLocks noGrp="1"/>
          </p:cNvSpPr>
          <p:nvPr>
            <p:ph type="dt" sz="half" idx="12"/>
          </p:nvPr>
        </p:nvSpPr>
        <p:spPr>
          <a:xfrm>
            <a:off x="457202" y="6245226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advTm="5000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4F62-115E-45F5-BBD6-234F9CB85EB6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3852826"/>
            <a:ext cx="9144000" cy="2616101"/>
          </a:xfrm>
          <a:solidFill>
            <a:srgbClr val="002060"/>
          </a:solidFill>
          <a:ln>
            <a:noFill/>
          </a:ln>
          <a:effectLst>
            <a:innerShdw blurRad="1270000" dist="1943100" dir="13500000">
              <a:schemeClr val="tx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anchor="b" anchorCtr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«Подготовка и переподготовка специалистов для  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 в КГЭУ»</a:t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Зав.каф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д.т.н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профессор </a:t>
            </a:r>
            <a:b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Ильин В.К</a:t>
            </a:r>
            <a:r>
              <a:rPr lang="ru-RU" sz="1800" i="1" dirty="0" smtClean="0">
                <a:solidFill>
                  <a:schemeClr val="bg1"/>
                </a:solidFill>
              </a:rPr>
              <a:t>.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шаблон слайда-ДОД-сент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93728"/>
            <a:ext cx="9137904" cy="3621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61" y="3025143"/>
            <a:ext cx="8819515" cy="2118373"/>
          </a:xfrm>
          <a:custGeom>
            <a:avLst/>
            <a:gdLst/>
            <a:ahLst/>
            <a:cxnLst/>
            <a:rect l="l" t="t" r="r" b="b"/>
            <a:pathLst>
              <a:path w="8819515" h="2839720">
                <a:moveTo>
                  <a:pt x="0" y="2839212"/>
                </a:moveTo>
                <a:lnTo>
                  <a:pt x="8819388" y="2839212"/>
                </a:lnTo>
                <a:lnTo>
                  <a:pt x="8819388" y="0"/>
                </a:lnTo>
                <a:lnTo>
                  <a:pt x="0" y="0"/>
                </a:lnTo>
                <a:lnTo>
                  <a:pt x="0" y="2839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5992"/>
            <a:ext cx="9144000" cy="2839720"/>
          </a:xfrm>
          <a:custGeom>
            <a:avLst/>
            <a:gdLst/>
            <a:ahLst/>
            <a:cxnLst/>
            <a:rect l="l" t="t" r="r" b="b"/>
            <a:pathLst>
              <a:path w="8819515" h="2839720">
                <a:moveTo>
                  <a:pt x="0" y="2839212"/>
                </a:moveTo>
                <a:lnTo>
                  <a:pt x="8819388" y="2839212"/>
                </a:lnTo>
                <a:lnTo>
                  <a:pt x="8819388" y="0"/>
                </a:lnTo>
                <a:lnTo>
                  <a:pt x="0" y="0"/>
                </a:lnTo>
                <a:lnTo>
                  <a:pt x="0" y="2839212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947858"/>
            <a:ext cx="8686800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9625">
              <a:lnSpc>
                <a:spcPct val="100000"/>
              </a:lnSpc>
              <a:spcBef>
                <a:spcPts val="105"/>
              </a:spcBef>
              <a:tabLst>
                <a:tab pos="990600" algn="l"/>
              </a:tabLst>
            </a:pP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b="1">
                <a:solidFill>
                  <a:srgbClr val="0070C0"/>
                </a:solidFill>
                <a:latin typeface="Arial"/>
                <a:cs typeface="Arial"/>
              </a:rPr>
              <a:t>Федеральном</a:t>
            </a:r>
            <a:r>
              <a:rPr b="1" spc="-4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10" smtClean="0">
                <a:solidFill>
                  <a:srgbClr val="0070C0"/>
                </a:solidFill>
                <a:latin typeface="Arial"/>
                <a:cs typeface="Arial"/>
              </a:rPr>
              <a:t>законе</a:t>
            </a:r>
            <a:r>
              <a:rPr lang="ru-RU" sz="2000" b="1" dirty="0" smtClean="0">
                <a:solidFill>
                  <a:srgbClr val="0070C0"/>
                </a:solidFill>
              </a:rPr>
              <a:t>ФЗ №273 </a:t>
            </a:r>
            <a:r>
              <a:rPr sz="2000" b="1" spc="-5" smtClean="0">
                <a:solidFill>
                  <a:srgbClr val="0070C0"/>
                </a:solidFill>
                <a:cs typeface="Arial"/>
              </a:rPr>
              <a:t>«Об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образовании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в </a:t>
            </a:r>
            <a:r>
              <a:rPr sz="2000" b="1" spc="-10">
                <a:solidFill>
                  <a:srgbClr val="0070C0"/>
                </a:solidFill>
                <a:cs typeface="Arial"/>
              </a:rPr>
              <a:t>Российской</a:t>
            </a:r>
            <a:r>
              <a:rPr sz="2000" b="1" spc="-125">
                <a:solidFill>
                  <a:srgbClr val="0070C0"/>
                </a:solidFill>
                <a:cs typeface="Arial"/>
              </a:rPr>
              <a:t> </a:t>
            </a:r>
            <a:r>
              <a:rPr sz="2000" b="1">
                <a:solidFill>
                  <a:srgbClr val="0070C0"/>
                </a:solidFill>
                <a:cs typeface="Arial"/>
              </a:rPr>
              <a:t>Федерации»</a:t>
            </a:r>
            <a:r>
              <a:rPr lang="ru-RU" sz="2000" b="1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spc="-15">
                <a:solidFill>
                  <a:srgbClr val="0070C0"/>
                </a:solidFill>
                <a:cs typeface="Arial"/>
              </a:rPr>
              <a:t>устанавливаются </a:t>
            </a:r>
            <a:r>
              <a:rPr lang="ru-RU" sz="2000" b="1" spc="-15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sz="2000" b="1" smtClean="0">
                <a:solidFill>
                  <a:srgbClr val="0070C0"/>
                </a:solidFill>
                <a:cs typeface="Arial"/>
              </a:rPr>
              <a:t>2 </a:t>
            </a:r>
            <a:r>
              <a:rPr sz="2000" b="1" spc="-15" dirty="0">
                <a:solidFill>
                  <a:srgbClr val="0070C0"/>
                </a:solidFill>
                <a:cs typeface="Arial"/>
              </a:rPr>
              <a:t>статьи, </a:t>
            </a:r>
            <a:r>
              <a:rPr sz="2000" b="1" spc="-10" dirty="0">
                <a:solidFill>
                  <a:srgbClr val="0070C0"/>
                </a:solidFill>
                <a:cs typeface="Arial"/>
              </a:rPr>
              <a:t>посвященные  </a:t>
            </a:r>
            <a:r>
              <a:rPr sz="2000" b="1" spc="-15" dirty="0">
                <a:solidFill>
                  <a:srgbClr val="0070C0"/>
                </a:solidFill>
                <a:cs typeface="Arial"/>
              </a:rPr>
              <a:t>целевому </a:t>
            </a:r>
            <a:r>
              <a:rPr sz="2000" b="1" spc="-10" dirty="0">
                <a:solidFill>
                  <a:srgbClr val="0070C0"/>
                </a:solidFill>
                <a:cs typeface="Arial"/>
              </a:rPr>
              <a:t>обучению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и приему </a:t>
            </a:r>
            <a:r>
              <a:rPr b="1" spc="-5">
                <a:solidFill>
                  <a:srgbClr val="0070C0"/>
                </a:solidFill>
                <a:latin typeface="Arial"/>
                <a:cs typeface="Arial"/>
              </a:rPr>
              <a:t>на </a:t>
            </a:r>
            <a:r>
              <a:rPr b="1" spc="-10">
                <a:solidFill>
                  <a:srgbClr val="0070C0"/>
                </a:solidFill>
                <a:latin typeface="Arial"/>
                <a:cs typeface="Arial"/>
              </a:rPr>
              <a:t>обучение</a:t>
            </a:r>
            <a:r>
              <a:rPr b="1" spc="-1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b="1">
              <a:solidFill>
                <a:srgbClr val="0070C0"/>
              </a:solidFill>
              <a:latin typeface="Arial"/>
              <a:cs typeface="Arial"/>
            </a:endParaRPr>
          </a:p>
          <a:p>
            <a:pPr marL="809625">
              <a:lnSpc>
                <a:spcPct val="100000"/>
              </a:lnSpc>
              <a:spcBef>
                <a:spcPts val="40"/>
              </a:spcBef>
              <a:tabLst>
                <a:tab pos="990600" algn="l"/>
              </a:tabLst>
            </a:pPr>
            <a:endParaRPr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809625">
              <a:lnSpc>
                <a:spcPct val="100000"/>
              </a:lnSpc>
              <a:tabLst>
                <a:tab pos="990600" algn="l"/>
              </a:tabLst>
            </a:pPr>
            <a:r>
              <a:rPr lang="ru-RU" b="1" spc="-15" dirty="0">
                <a:solidFill>
                  <a:srgbClr val="0070C0"/>
                </a:solidFill>
                <a:latin typeface="Arial"/>
                <a:cs typeface="Arial"/>
              </a:rPr>
              <a:t>       </a:t>
            </a:r>
            <a:r>
              <a:rPr b="1" spc="-15">
                <a:solidFill>
                  <a:srgbClr val="0070C0"/>
                </a:solidFill>
                <a:latin typeface="Arial"/>
                <a:cs typeface="Arial"/>
              </a:rPr>
              <a:t>Статья</a:t>
            </a:r>
            <a:r>
              <a:rPr b="1" spc="4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56.	Целевое</a:t>
            </a:r>
            <a:r>
              <a:rPr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70C0"/>
                </a:solidFill>
                <a:latin typeface="Arial"/>
                <a:cs typeface="Arial"/>
              </a:rPr>
              <a:t>обучение</a:t>
            </a:r>
            <a:endParaRPr b="1">
              <a:solidFill>
                <a:srgbClr val="0070C0"/>
              </a:solidFill>
              <a:latin typeface="Arial"/>
              <a:cs typeface="Arial"/>
            </a:endParaRPr>
          </a:p>
          <a:p>
            <a:pPr marL="809625">
              <a:lnSpc>
                <a:spcPct val="100000"/>
              </a:lnSpc>
              <a:spcBef>
                <a:spcPts val="45"/>
              </a:spcBef>
              <a:tabLst>
                <a:tab pos="990600" algn="l"/>
              </a:tabLst>
            </a:pPr>
            <a:endParaRPr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809625" marR="153035">
              <a:lnSpc>
                <a:spcPct val="100000"/>
              </a:lnSpc>
              <a:tabLst>
                <a:tab pos="990600" algn="l"/>
              </a:tabLst>
            </a:pPr>
            <a:r>
              <a:rPr lang="ru-RU" b="1" spc="-15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b="1" spc="-15">
                <a:solidFill>
                  <a:srgbClr val="0070C0"/>
                </a:solidFill>
                <a:latin typeface="Arial"/>
                <a:cs typeface="Arial"/>
              </a:rPr>
              <a:t>Статья</a:t>
            </a:r>
            <a:r>
              <a:rPr b="1" spc="4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5">
                <a:solidFill>
                  <a:srgbClr val="0070C0"/>
                </a:solidFill>
                <a:latin typeface="Arial"/>
                <a:cs typeface="Arial"/>
              </a:rPr>
              <a:t>71.1.Особенности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приема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на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целевое </a:t>
            </a:r>
            <a:r>
              <a:rPr b="1" spc="-10">
                <a:solidFill>
                  <a:srgbClr val="0070C0"/>
                </a:solidFill>
                <a:latin typeface="Arial"/>
                <a:cs typeface="Arial"/>
              </a:rPr>
              <a:t>обучение  </a:t>
            </a:r>
            <a:r>
              <a:rPr b="1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b="1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b="1" spc="-10">
                <a:solidFill>
                  <a:srgbClr val="0070C0"/>
                </a:solidFill>
                <a:latin typeface="Arial"/>
                <a:cs typeface="Arial"/>
              </a:rPr>
              <a:t>образовательным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программам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высшего</a:t>
            </a:r>
            <a:r>
              <a:rPr b="1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образования</a:t>
            </a:r>
            <a:endParaRPr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4414" y="215035"/>
            <a:ext cx="6286544" cy="382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latin typeface="Arial"/>
                <a:ea typeface="+mn-ea"/>
                <a:cs typeface="Arial"/>
              </a:rPr>
              <a:t>Ц</a:t>
            </a:r>
            <a:r>
              <a:rPr sz="2400" b="1" spc="-30">
                <a:latin typeface="Arial"/>
                <a:ea typeface="+mn-ea"/>
                <a:cs typeface="Arial"/>
              </a:rPr>
              <a:t>елево</a:t>
            </a:r>
            <a:r>
              <a:rPr lang="ru-RU" sz="2400" b="1" spc="-30" dirty="0">
                <a:latin typeface="Arial"/>
                <a:ea typeface="+mn-ea"/>
                <a:cs typeface="Arial"/>
              </a:rPr>
              <a:t>е</a:t>
            </a:r>
            <a:r>
              <a:rPr sz="2400" b="1" spc="-30">
                <a:latin typeface="Arial"/>
                <a:ea typeface="+mn-ea"/>
                <a:cs typeface="Arial"/>
              </a:rPr>
              <a:t> обучени</a:t>
            </a:r>
            <a:r>
              <a:rPr lang="ru-RU" sz="2400" b="1" spc="-30" dirty="0">
                <a:latin typeface="Arial"/>
                <a:ea typeface="+mn-ea"/>
                <a:cs typeface="Arial"/>
              </a:rPr>
              <a:t>е</a:t>
            </a:r>
            <a:endParaRPr sz="2400" b="1" spc="-30" dirty="0">
              <a:latin typeface="Arial"/>
              <a:ea typeface="+mn-ea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6872754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714356"/>
            <a:ext cx="9144000" cy="1140696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56030">
              <a:lnSpc>
                <a:spcPct val="100000"/>
              </a:lnSpc>
              <a:spcBef>
                <a:spcPts val="254"/>
              </a:spcBef>
            </a:pP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   </a:t>
            </a:r>
            <a:r>
              <a:rPr b="1">
                <a:solidFill>
                  <a:srgbClr val="C00000"/>
                </a:solidFill>
                <a:latin typeface="Arial"/>
                <a:cs typeface="Arial"/>
              </a:rPr>
              <a:t>Федеральный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закон </a:t>
            </a:r>
            <a:r>
              <a:rPr b="1" spc="-25" dirty="0">
                <a:solidFill>
                  <a:srgbClr val="C00000"/>
                </a:solidFill>
                <a:latin typeface="Arial"/>
                <a:cs typeface="Arial"/>
              </a:rPr>
              <a:t>от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3 </a:t>
            </a:r>
            <a:r>
              <a:rPr b="1" spc="-20" dirty="0">
                <a:solidFill>
                  <a:srgbClr val="C00000"/>
                </a:solidFill>
                <a:latin typeface="Arial"/>
                <a:cs typeface="Arial"/>
              </a:rPr>
              <a:t>августа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2018 </a:t>
            </a:r>
            <a:r>
              <a:rPr b="1" spc="-100" dirty="0">
                <a:solidFill>
                  <a:srgbClr val="C00000"/>
                </a:solidFill>
                <a:latin typeface="Arial"/>
                <a:cs typeface="Arial"/>
              </a:rPr>
              <a:t>г.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№</a:t>
            </a:r>
            <a:r>
              <a:rPr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337-ФЗ</a:t>
            </a:r>
            <a:endParaRPr>
              <a:solidFill>
                <a:srgbClr val="C00000"/>
              </a:solidFill>
              <a:latin typeface="Arial"/>
              <a:cs typeface="Arial"/>
            </a:endParaRPr>
          </a:p>
          <a:p>
            <a:pPr marL="474345" marR="468630" indent="-1270" algn="ctr">
              <a:lnSpc>
                <a:spcPct val="100000"/>
              </a:lnSpc>
            </a:pP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«О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внесении изменений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отдельные законодательные акты  Российской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Федерации в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части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совершенствования</a:t>
            </a:r>
            <a:r>
              <a:rPr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целевого  обучения»</a:t>
            </a:r>
            <a:endParaRPr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575" y="4505340"/>
            <a:ext cx="8315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95250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Постановление Правительство РФ от 13.10.2020 г. №1681 </a:t>
            </a:r>
          </a:p>
          <a:p>
            <a:pPr marL="447675" indent="95250"/>
            <a:r>
              <a:rPr lang="ru-RU" sz="2000" b="1" dirty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 целевом обучении по образовательным программам среднего </a:t>
            </a:r>
          </a:p>
          <a:p>
            <a:pPr marL="447675" indent="95250"/>
            <a:r>
              <a:rPr lang="ru-RU" sz="2000" b="1" dirty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2000" b="1" dirty="0">
                <a:solidFill>
                  <a:srgbClr val="002060"/>
                </a:solidFill>
              </a:rPr>
              <a:t>и высшего образования»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87138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131" y="1557527"/>
            <a:ext cx="8353425" cy="4752340"/>
          </a:xfrm>
          <a:custGeom>
            <a:avLst/>
            <a:gdLst/>
            <a:ahLst/>
            <a:cxnLst/>
            <a:rect l="l" t="t" r="r" b="b"/>
            <a:pathLst>
              <a:path w="8353425" h="4752340">
                <a:moveTo>
                  <a:pt x="0" y="4751832"/>
                </a:moveTo>
                <a:lnTo>
                  <a:pt x="8353044" y="4751832"/>
                </a:lnTo>
                <a:lnTo>
                  <a:pt x="835304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912" y="1429199"/>
            <a:ext cx="8353425" cy="4752340"/>
          </a:xfrm>
          <a:custGeom>
            <a:avLst/>
            <a:gdLst/>
            <a:ahLst/>
            <a:cxnLst/>
            <a:rect l="l" t="t" r="r" b="b"/>
            <a:pathLst>
              <a:path w="8353425" h="4752340">
                <a:moveTo>
                  <a:pt x="0" y="4751832"/>
                </a:moveTo>
                <a:lnTo>
                  <a:pt x="8353044" y="4751832"/>
                </a:lnTo>
                <a:lnTo>
                  <a:pt x="835304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016" y="606321"/>
            <a:ext cx="9145016" cy="5296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>
              <a:lnSpc>
                <a:spcPts val="2765"/>
              </a:lnSpc>
              <a:spcBef>
                <a:spcPts val="100"/>
              </a:spcBef>
            </a:pPr>
            <a:r>
              <a:rPr lang="ru-RU" b="1" spc="-25" dirty="0">
                <a:solidFill>
                  <a:srgbClr val="C00000"/>
                </a:solidFill>
                <a:latin typeface="Arial"/>
                <a:cs typeface="Arial"/>
              </a:rPr>
              <a:t>                                </a:t>
            </a:r>
            <a:r>
              <a:rPr lang="ru-RU" sz="2000" b="1" spc="-25" dirty="0">
                <a:solidFill>
                  <a:srgbClr val="C00000"/>
                </a:solidFill>
                <a:cs typeface="Arial"/>
              </a:rPr>
              <a:t>З</a:t>
            </a:r>
            <a:r>
              <a:rPr sz="2000" b="1" spc="-25" dirty="0" err="1">
                <a:solidFill>
                  <a:srgbClr val="C00000"/>
                </a:solidFill>
                <a:cs typeface="Arial"/>
              </a:rPr>
              <a:t>аказчик</a:t>
            </a:r>
            <a:r>
              <a:rPr lang="ru-RU" sz="2000" b="1" spc="-25" dirty="0">
                <a:solidFill>
                  <a:srgbClr val="C00000"/>
                </a:solidFill>
                <a:cs typeface="Arial"/>
              </a:rPr>
              <a:t>и</a:t>
            </a:r>
            <a:r>
              <a:rPr sz="2000" b="1" spc="-25">
                <a:solidFill>
                  <a:srgbClr val="C00000"/>
                </a:solidFill>
                <a:cs typeface="Arial"/>
              </a:rPr>
              <a:t> </a:t>
            </a:r>
            <a:r>
              <a:rPr lang="ru-RU" sz="2000" b="1" spc="-25" dirty="0">
                <a:solidFill>
                  <a:srgbClr val="C00000"/>
                </a:solidFill>
                <a:cs typeface="Arial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Arial"/>
              </a:rPr>
              <a:t>ЦО </a:t>
            </a:r>
            <a:r>
              <a:rPr lang="ru-RU" sz="2000" b="1" spc="-10" dirty="0">
                <a:solidFill>
                  <a:srgbClr val="C00000"/>
                </a:solidFill>
                <a:cs typeface="Arial"/>
              </a:rPr>
              <a:t>по ФЗ </a:t>
            </a:r>
            <a:r>
              <a:rPr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№</a:t>
            </a:r>
            <a:r>
              <a:rPr sz="2000" b="1" spc="-6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 </a:t>
            </a:r>
            <a:r>
              <a:rPr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337-ФЗ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:</a:t>
            </a:r>
            <a:endParaRPr sz="2000" dirty="0">
              <a:solidFill>
                <a:srgbClr val="C00000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cs typeface="Times New Roman"/>
            </a:endParaRPr>
          </a:p>
          <a:p>
            <a:pPr marL="601980" marR="699135">
              <a:lnSpc>
                <a:spcPct val="100000"/>
              </a:lnSpc>
              <a:spcBef>
                <a:spcPts val="5"/>
              </a:spcBef>
              <a:tabLst>
                <a:tab pos="854710" algn="l"/>
              </a:tabLst>
            </a:pP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ru-RU" sz="2000" b="1" spc="-5" dirty="0" err="1">
                <a:solidFill>
                  <a:srgbClr val="0070C0"/>
                </a:solidFill>
                <a:cs typeface="Times New Roman" pitchFamily="18" charset="0"/>
              </a:rPr>
              <a:t>Ф</a:t>
            </a:r>
            <a:r>
              <a:rPr sz="2000" b="1" spc="-5" smtClean="0">
                <a:solidFill>
                  <a:srgbClr val="0070C0"/>
                </a:solidFill>
                <a:cs typeface="Times New Roman" pitchFamily="18" charset="0"/>
              </a:rPr>
              <a:t>едеральные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государственные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органы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органы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государственной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власти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субъектов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 РФ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органы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местного</a:t>
            </a:r>
            <a:r>
              <a:rPr sz="2000" b="1" spc="9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самоуправления;</a:t>
            </a:r>
            <a:endParaRPr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2.  Г</a:t>
            </a:r>
            <a:r>
              <a:rPr sz="2000" b="1" spc="-15">
                <a:solidFill>
                  <a:srgbClr val="0070C0"/>
                </a:solidFill>
                <a:cs typeface="Times New Roman" pitchFamily="18" charset="0"/>
              </a:rPr>
              <a:t>осударственные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и муниципальные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учреждения,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унитарные</a:t>
            </a:r>
            <a:r>
              <a:rPr sz="2000" b="1" spc="11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предприятия;</a:t>
            </a:r>
            <a:endParaRPr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3. Г</a:t>
            </a:r>
            <a:r>
              <a:rPr sz="2000" b="1" spc="-15">
                <a:solidFill>
                  <a:srgbClr val="0070C0"/>
                </a:solidFill>
                <a:cs typeface="Times New Roman" pitchFamily="18" charset="0"/>
              </a:rPr>
              <a:t>осударственные</a:t>
            </a:r>
            <a:r>
              <a:rPr sz="2000" b="1" spc="15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15" dirty="0">
                <a:solidFill>
                  <a:srgbClr val="0070C0"/>
                </a:solidFill>
                <a:cs typeface="Times New Roman" pitchFamily="18" charset="0"/>
              </a:rPr>
              <a:t>К</a:t>
            </a:r>
            <a:r>
              <a:rPr sz="2000" b="1" spc="-5">
                <a:solidFill>
                  <a:srgbClr val="0070C0"/>
                </a:solidFill>
                <a:cs typeface="Times New Roman" pitchFamily="18" charset="0"/>
              </a:rPr>
              <a:t>орпорации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4. Г</a:t>
            </a:r>
            <a:r>
              <a:rPr sz="2000" b="1" spc="-15">
                <a:solidFill>
                  <a:srgbClr val="0070C0"/>
                </a:solidFill>
                <a:cs typeface="Times New Roman" pitchFamily="18" charset="0"/>
              </a:rPr>
              <a:t>осударственные</a:t>
            </a:r>
            <a:r>
              <a:rPr sz="2000" b="1" spc="1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10" dirty="0">
                <a:solidFill>
                  <a:srgbClr val="0070C0"/>
                </a:solidFill>
                <a:cs typeface="Times New Roman" pitchFamily="18" charset="0"/>
              </a:rPr>
              <a:t>К</a:t>
            </a:r>
            <a:r>
              <a:rPr sz="2000" b="1" err="1">
                <a:solidFill>
                  <a:srgbClr val="0070C0"/>
                </a:solidFill>
                <a:cs typeface="Times New Roman" pitchFamily="18" charset="0"/>
              </a:rPr>
              <a:t>омпании</a:t>
            </a:r>
            <a:r>
              <a:rPr sz="2000" b="1" smtClean="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517525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5. О</a:t>
            </a:r>
            <a:r>
              <a:rPr sz="2000" b="1" spc="-5" smtClean="0">
                <a:solidFill>
                  <a:srgbClr val="0070C0"/>
                </a:solidFill>
                <a:cs typeface="Times New Roman" pitchFamily="18" charset="0"/>
              </a:rPr>
              <a:t>рганизации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включенные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сводный реестр </a:t>
            </a:r>
            <a:r>
              <a:rPr sz="2000" b="1" spc="-5" err="1">
                <a:solidFill>
                  <a:srgbClr val="0070C0"/>
                </a:solidFill>
                <a:cs typeface="Times New Roman" pitchFamily="18" charset="0"/>
              </a:rPr>
              <a:t>организаций</a:t>
            </a:r>
            <a:r>
              <a:rPr sz="2000" b="1" spc="-5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ОПК;</a:t>
            </a:r>
            <a:r>
              <a:rPr sz="2000" b="1" spc="-1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317500">
              <a:lnSpc>
                <a:spcPct val="100000"/>
              </a:lnSpc>
              <a:tabLst>
                <a:tab pos="855344" algn="l"/>
              </a:tabLst>
            </a:pP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6. Х</a:t>
            </a:r>
            <a:r>
              <a:rPr sz="2000" b="1" spc="-10" smtClean="0">
                <a:solidFill>
                  <a:srgbClr val="0070C0"/>
                </a:solidFill>
                <a:cs typeface="Times New Roman" pitchFamily="18" charset="0"/>
              </a:rPr>
              <a:t>озяйственные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общества,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уставном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капитале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которых </a:t>
            </a:r>
            <a:r>
              <a:rPr sz="2000" b="1" spc="-20" dirty="0" err="1">
                <a:solidFill>
                  <a:srgbClr val="0070C0"/>
                </a:solidFill>
                <a:cs typeface="Times New Roman" pitchFamily="18" charset="0"/>
              </a:rPr>
              <a:t>присутствует</a:t>
            </a:r>
            <a:r>
              <a:rPr sz="2000" b="1" spc="-2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2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доля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 РФ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субъекта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 РФ  </a:t>
            </a:r>
            <a:r>
              <a:rPr sz="2000" b="1" dirty="0" err="1">
                <a:solidFill>
                  <a:srgbClr val="0070C0"/>
                </a:solidFill>
                <a:cs typeface="Times New Roman" pitchFamily="18" charset="0"/>
              </a:rPr>
              <a:t>или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 err="1">
                <a:solidFill>
                  <a:srgbClr val="0070C0"/>
                </a:solidFill>
                <a:cs typeface="Times New Roman" pitchFamily="18" charset="0"/>
              </a:rPr>
              <a:t>муниципального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err="1">
                <a:solidFill>
                  <a:srgbClr val="0070C0"/>
                </a:solidFill>
                <a:cs typeface="Times New Roman" pitchFamily="18" charset="0"/>
              </a:rPr>
              <a:t>образования</a:t>
            </a:r>
            <a:r>
              <a:rPr sz="2000" b="1" spc="-10" smtClean="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23749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7. АО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i="1" spc="-5" dirty="0">
                <a:solidFill>
                  <a:srgbClr val="0070C0"/>
                </a:solidFill>
                <a:cs typeface="Times New Roman" pitchFamily="18" charset="0"/>
              </a:rPr>
              <a:t>акции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которых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i="1" spc="-15" dirty="0" err="1">
                <a:solidFill>
                  <a:srgbClr val="0070C0"/>
                </a:solidFill>
                <a:cs typeface="Times New Roman" pitchFamily="18" charset="0"/>
              </a:rPr>
              <a:t>находятся</a:t>
            </a:r>
            <a:r>
              <a:rPr lang="ru-RU" sz="2000" b="1" i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i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i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i="1" spc="-10" dirty="0">
                <a:solidFill>
                  <a:srgbClr val="0070C0"/>
                </a:solidFill>
                <a:cs typeface="Times New Roman" pitchFamily="18" charset="0"/>
              </a:rPr>
              <a:t>собственности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или 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доверительном управлении государственной</a:t>
            </a:r>
            <a:r>
              <a:rPr sz="2000" b="1" spc="8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корпорации;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8. Д</a:t>
            </a:r>
            <a:r>
              <a:rPr sz="2000" b="1" spc="-10" smtClean="0">
                <a:solidFill>
                  <a:srgbClr val="0070C0"/>
                </a:solidFill>
                <a:cs typeface="Times New Roman" pitchFamily="18" charset="0"/>
              </a:rPr>
              <a:t>очерние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хозяйственные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общества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организаций, указанных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п.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4,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6 и</a:t>
            </a:r>
            <a:r>
              <a:rPr sz="2000" b="1" spc="18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7;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255904">
              <a:lnSpc>
                <a:spcPct val="100000"/>
              </a:lnSpc>
              <a:tabLst>
                <a:tab pos="855344" algn="l"/>
              </a:tabLst>
            </a:pP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9. О</a:t>
            </a:r>
            <a:r>
              <a:rPr sz="2000" b="1" spc="-5" smtClean="0">
                <a:solidFill>
                  <a:srgbClr val="0070C0"/>
                </a:solidFill>
                <a:cs typeface="Times New Roman" pitchFamily="18" charset="0"/>
              </a:rPr>
              <a:t>рганизации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которые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созданы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государственными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корпорациями или 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переданы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государственным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корпорациям в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соответствии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с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положениями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ФЗ </a:t>
            </a:r>
            <a:r>
              <a:rPr sz="2000" b="1" dirty="0" err="1">
                <a:solidFill>
                  <a:srgbClr val="0070C0"/>
                </a:solidFill>
                <a:cs typeface="Times New Roman" pitchFamily="18" charset="0"/>
              </a:rPr>
              <a:t>об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err="1">
                <a:solidFill>
                  <a:srgbClr val="0070C0"/>
                </a:solidFill>
                <a:cs typeface="Times New Roman" pitchFamily="18" charset="0"/>
              </a:rPr>
              <a:t>указанных</a:t>
            </a:r>
            <a:r>
              <a:rPr sz="2000" b="1" spc="-1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>
                <a:solidFill>
                  <a:srgbClr val="0070C0"/>
                </a:solidFill>
                <a:cs typeface="Times New Roman" pitchFamily="18" charset="0"/>
              </a:rPr>
              <a:t>корпорациях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82" y="862360"/>
            <a:ext cx="8358246" cy="671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48435" algn="l"/>
              </a:tabLst>
            </a:pPr>
            <a:r>
              <a:rPr lang="ru-RU" b="1" spc="-30" dirty="0">
                <a:solidFill>
                  <a:srgbClr val="002060"/>
                </a:solidFill>
                <a:latin typeface="Arial"/>
                <a:cs typeface="Arial"/>
              </a:rPr>
              <a:t>                              </a:t>
            </a:r>
            <a:r>
              <a:rPr b="1" spc="-30" dirty="0" err="1">
                <a:solidFill>
                  <a:srgbClr val="002060"/>
                </a:solidFill>
                <a:latin typeface="Arial"/>
                <a:cs typeface="Arial"/>
              </a:rPr>
              <a:t>Условия</a:t>
            </a:r>
            <a:r>
              <a:rPr lang="ru-RU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15" dirty="0" err="1">
                <a:solidFill>
                  <a:srgbClr val="002060"/>
                </a:solidFill>
                <a:latin typeface="Arial"/>
                <a:cs typeface="Arial"/>
              </a:rPr>
              <a:t>приема</a:t>
            </a:r>
            <a:r>
              <a:rPr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"/>
                <a:cs typeface="Arial"/>
              </a:rPr>
              <a:t>на</a:t>
            </a:r>
            <a:r>
              <a:rPr b="1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10" dirty="0" err="1">
                <a:solidFill>
                  <a:srgbClr val="002060"/>
                </a:solidFill>
                <a:latin typeface="Arial"/>
                <a:cs typeface="Arial"/>
              </a:rPr>
              <a:t>обучение</a:t>
            </a:r>
            <a:r>
              <a:rPr lang="ru-RU" b="1" spc="-10" dirty="0">
                <a:solidFill>
                  <a:srgbClr val="002060"/>
                </a:solidFill>
                <a:latin typeface="Arial"/>
                <a:cs typeface="Arial"/>
              </a:rPr>
              <a:t>  ФЗ 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CC3300"/>
                  </a:solidFill>
                </a:uFill>
                <a:latin typeface="Arial"/>
                <a:cs typeface="Arial"/>
              </a:rPr>
              <a:t>№</a:t>
            </a:r>
            <a:r>
              <a:rPr lang="ru-RU" b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337-ФЗ</a:t>
            </a:r>
            <a:endParaRPr lang="ru-RU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4408" y="2829394"/>
            <a:ext cx="34290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 err="1">
                <a:solidFill>
                  <a:srgbClr val="C00000"/>
                </a:solidFill>
                <a:latin typeface="Arial"/>
                <a:cs typeface="Arial"/>
              </a:rPr>
              <a:t>Догово</a:t>
            </a:r>
            <a:r>
              <a:rPr lang="ru-RU" b="1" spc="-10" dirty="0" err="1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lang="ru-RU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b="1" spc="-20" dirty="0">
                <a:solidFill>
                  <a:srgbClr val="C00000"/>
                </a:solidFill>
                <a:latin typeface="Arial"/>
                <a:cs typeface="Arial"/>
              </a:rPr>
              <a:t>целевом</a:t>
            </a:r>
            <a:r>
              <a:rPr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C00000"/>
                </a:solidFill>
                <a:latin typeface="Arial"/>
                <a:cs typeface="Arial"/>
              </a:rPr>
              <a:t>обучении</a:t>
            </a:r>
            <a:endParaRPr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29520" y="3500422"/>
            <a:ext cx="828040" cy="370840"/>
          </a:xfrm>
          <a:custGeom>
            <a:avLst/>
            <a:gdLst/>
            <a:ahLst/>
            <a:cxnLst/>
            <a:rect l="l" t="t" r="r" b="b"/>
            <a:pathLst>
              <a:path w="828040" h="370839">
                <a:moveTo>
                  <a:pt x="0" y="370331"/>
                </a:moveTo>
                <a:lnTo>
                  <a:pt x="827531" y="370331"/>
                </a:lnTo>
                <a:lnTo>
                  <a:pt x="827531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07582" y="3448362"/>
            <a:ext cx="828040" cy="287191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320"/>
              </a:spcBef>
            </a:pPr>
            <a:r>
              <a:rPr sz="1600" b="1" spc="-25" dirty="0">
                <a:solidFill>
                  <a:srgbClr val="00B0F0"/>
                </a:solidFill>
                <a:latin typeface="Arial"/>
                <a:cs typeface="Arial"/>
              </a:rPr>
              <a:t>Вуз</a:t>
            </a:r>
            <a:endParaRPr sz="16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88408" y="4241291"/>
            <a:ext cx="1847214" cy="370840"/>
          </a:xfrm>
          <a:custGeom>
            <a:avLst/>
            <a:gdLst/>
            <a:ahLst/>
            <a:cxnLst/>
            <a:rect l="l" t="t" r="r" b="b"/>
            <a:pathLst>
              <a:path w="1847215" h="370839">
                <a:moveTo>
                  <a:pt x="0" y="370331"/>
                </a:moveTo>
                <a:lnTo>
                  <a:pt x="1847088" y="370331"/>
                </a:lnTo>
                <a:lnTo>
                  <a:pt x="184708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62509" y="3474841"/>
            <a:ext cx="1847214" cy="317962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solidFill>
                  <a:srgbClr val="0099FF"/>
                </a:solidFill>
                <a:latin typeface="Arial"/>
                <a:cs typeface="Arial"/>
              </a:rPr>
              <a:t>Заказчи</a:t>
            </a:r>
            <a:r>
              <a:rPr sz="1800" b="1" spc="-10" dirty="0">
                <a:solidFill>
                  <a:srgbClr val="0099FF"/>
                </a:solidFill>
                <a:latin typeface="Arial"/>
                <a:cs typeface="Arial"/>
              </a:rPr>
              <a:t>к</a:t>
            </a:r>
            <a:endParaRPr sz="1800" b="1" dirty="0">
              <a:solidFill>
                <a:srgbClr val="0099FF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8864" y="1428736"/>
            <a:ext cx="2157415" cy="1025044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 marR="130810" indent="1905" algn="ctr">
              <a:lnSpc>
                <a:spcPct val="100000"/>
              </a:lnSpc>
              <a:spcBef>
                <a:spcPts val="315"/>
              </a:spcBef>
            </a:pPr>
            <a:r>
              <a:rPr sz="1600" b="1" spc="-15" dirty="0">
                <a:solidFill>
                  <a:srgbClr val="0099FF"/>
                </a:solidFill>
                <a:latin typeface="Arial"/>
                <a:cs typeface="Arial"/>
              </a:rPr>
              <a:t>Гражданин  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(п</a:t>
            </a:r>
            <a:r>
              <a:rPr sz="1600" b="1" spc="-10" dirty="0">
                <a:solidFill>
                  <a:srgbClr val="0099FF"/>
                </a:solidFill>
                <a:latin typeface="Arial"/>
                <a:cs typeface="Arial"/>
              </a:rPr>
              <a:t>о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с</a:t>
            </a:r>
            <a:r>
              <a:rPr sz="1600" b="1" spc="25" dirty="0">
                <a:solidFill>
                  <a:srgbClr val="0099FF"/>
                </a:solidFill>
                <a:latin typeface="Arial"/>
                <a:cs typeface="Arial"/>
              </a:rPr>
              <a:t>т</a:t>
            </a:r>
            <a:r>
              <a:rPr sz="1600" b="1" spc="-25" dirty="0">
                <a:solidFill>
                  <a:srgbClr val="0099FF"/>
                </a:solidFill>
                <a:latin typeface="Arial"/>
                <a:cs typeface="Arial"/>
              </a:rPr>
              <a:t>у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п</a:t>
            </a:r>
            <a:r>
              <a:rPr sz="1600" b="1" spc="-10" dirty="0">
                <a:solidFill>
                  <a:srgbClr val="0099FF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ю</a:t>
            </a:r>
            <a:r>
              <a:rPr sz="1600" b="1" spc="-5" dirty="0">
                <a:solidFill>
                  <a:srgbClr val="0099FF"/>
                </a:solidFill>
                <a:latin typeface="Arial"/>
                <a:cs typeface="Arial"/>
              </a:rPr>
              <a:t>щ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ий  или</a:t>
            </a: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обучающийся)</a:t>
            </a: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32132" y="2556438"/>
            <a:ext cx="341630" cy="835660"/>
          </a:xfrm>
          <a:custGeom>
            <a:avLst/>
            <a:gdLst/>
            <a:ahLst/>
            <a:cxnLst/>
            <a:rect l="l" t="t" r="r" b="b"/>
            <a:pathLst>
              <a:path w="341629" h="835660">
                <a:moveTo>
                  <a:pt x="341375" y="718185"/>
                </a:moveTo>
                <a:lnTo>
                  <a:pt x="0" y="718185"/>
                </a:lnTo>
                <a:lnTo>
                  <a:pt x="170687" y="835152"/>
                </a:lnTo>
                <a:lnTo>
                  <a:pt x="341375" y="718185"/>
                </a:lnTo>
                <a:close/>
              </a:path>
              <a:path w="341629" h="835660">
                <a:moveTo>
                  <a:pt x="256032" y="116967"/>
                </a:moveTo>
                <a:lnTo>
                  <a:pt x="85344" y="116967"/>
                </a:lnTo>
                <a:lnTo>
                  <a:pt x="85344" y="718185"/>
                </a:lnTo>
                <a:lnTo>
                  <a:pt x="256032" y="718185"/>
                </a:lnTo>
                <a:lnTo>
                  <a:pt x="256032" y="116967"/>
                </a:lnTo>
                <a:close/>
              </a:path>
              <a:path w="341629" h="835660">
                <a:moveTo>
                  <a:pt x="170687" y="0"/>
                </a:moveTo>
                <a:lnTo>
                  <a:pt x="0" y="116967"/>
                </a:lnTo>
                <a:lnTo>
                  <a:pt x="341375" y="116967"/>
                </a:lnTo>
                <a:lnTo>
                  <a:pt x="170687" y="0"/>
                </a:lnTo>
                <a:close/>
              </a:path>
            </a:pathLst>
          </a:custGeom>
          <a:solidFill>
            <a:srgbClr val="861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4054" y="2571943"/>
            <a:ext cx="341630" cy="835660"/>
          </a:xfrm>
          <a:custGeom>
            <a:avLst/>
            <a:gdLst/>
            <a:ahLst/>
            <a:cxnLst/>
            <a:rect l="l" t="t" r="r" b="b"/>
            <a:pathLst>
              <a:path w="341629" h="835660">
                <a:moveTo>
                  <a:pt x="170687" y="0"/>
                </a:moveTo>
                <a:lnTo>
                  <a:pt x="341375" y="116967"/>
                </a:lnTo>
                <a:lnTo>
                  <a:pt x="256032" y="116967"/>
                </a:lnTo>
                <a:lnTo>
                  <a:pt x="256032" y="718185"/>
                </a:lnTo>
                <a:lnTo>
                  <a:pt x="341375" y="718185"/>
                </a:lnTo>
                <a:lnTo>
                  <a:pt x="170687" y="835152"/>
                </a:lnTo>
                <a:lnTo>
                  <a:pt x="0" y="718185"/>
                </a:lnTo>
                <a:lnTo>
                  <a:pt x="85344" y="718185"/>
                </a:lnTo>
                <a:lnTo>
                  <a:pt x="85344" y="116967"/>
                </a:lnTo>
                <a:lnTo>
                  <a:pt x="0" y="116967"/>
                </a:lnTo>
                <a:lnTo>
                  <a:pt x="170687" y="0"/>
                </a:lnTo>
                <a:close/>
              </a:path>
            </a:pathLst>
          </a:custGeom>
          <a:ln w="25908">
            <a:solidFill>
              <a:srgbClr val="861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9961" y="3469316"/>
            <a:ext cx="1362710" cy="285115"/>
          </a:xfrm>
          <a:custGeom>
            <a:avLst/>
            <a:gdLst/>
            <a:ahLst/>
            <a:cxnLst/>
            <a:rect l="l" t="t" r="r" b="b"/>
            <a:pathLst>
              <a:path w="1362709" h="285114">
                <a:moveTo>
                  <a:pt x="142494" y="0"/>
                </a:moveTo>
                <a:lnTo>
                  <a:pt x="0" y="142494"/>
                </a:lnTo>
                <a:lnTo>
                  <a:pt x="142494" y="284988"/>
                </a:lnTo>
                <a:lnTo>
                  <a:pt x="142494" y="213741"/>
                </a:lnTo>
                <a:lnTo>
                  <a:pt x="1291209" y="213741"/>
                </a:lnTo>
                <a:lnTo>
                  <a:pt x="1362456" y="142494"/>
                </a:lnTo>
                <a:lnTo>
                  <a:pt x="1291209" y="71247"/>
                </a:lnTo>
                <a:lnTo>
                  <a:pt x="142494" y="71247"/>
                </a:lnTo>
                <a:lnTo>
                  <a:pt x="142494" y="0"/>
                </a:lnTo>
                <a:close/>
              </a:path>
              <a:path w="1362709" h="285114">
                <a:moveTo>
                  <a:pt x="1291209" y="213741"/>
                </a:moveTo>
                <a:lnTo>
                  <a:pt x="1219962" y="213741"/>
                </a:lnTo>
                <a:lnTo>
                  <a:pt x="1219962" y="284988"/>
                </a:lnTo>
                <a:lnTo>
                  <a:pt x="1291209" y="213741"/>
                </a:lnTo>
                <a:close/>
              </a:path>
              <a:path w="1362709" h="285114">
                <a:moveTo>
                  <a:pt x="1219962" y="0"/>
                </a:moveTo>
                <a:lnTo>
                  <a:pt x="1219962" y="71247"/>
                </a:lnTo>
                <a:lnTo>
                  <a:pt x="1291209" y="71247"/>
                </a:lnTo>
                <a:lnTo>
                  <a:pt x="1219962" y="0"/>
                </a:lnTo>
                <a:close/>
              </a:path>
            </a:pathLst>
          </a:custGeom>
          <a:solidFill>
            <a:srgbClr val="861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2269" y="3461879"/>
            <a:ext cx="1362710" cy="285115"/>
          </a:xfrm>
          <a:custGeom>
            <a:avLst/>
            <a:gdLst/>
            <a:ahLst/>
            <a:cxnLst/>
            <a:rect l="l" t="t" r="r" b="b"/>
            <a:pathLst>
              <a:path w="1362709" h="285114">
                <a:moveTo>
                  <a:pt x="0" y="142494"/>
                </a:moveTo>
                <a:lnTo>
                  <a:pt x="142494" y="0"/>
                </a:lnTo>
                <a:lnTo>
                  <a:pt x="142494" y="71247"/>
                </a:lnTo>
                <a:lnTo>
                  <a:pt x="1219962" y="71247"/>
                </a:lnTo>
                <a:lnTo>
                  <a:pt x="1219962" y="0"/>
                </a:lnTo>
                <a:lnTo>
                  <a:pt x="1362456" y="142494"/>
                </a:lnTo>
                <a:lnTo>
                  <a:pt x="1219962" y="284988"/>
                </a:lnTo>
                <a:lnTo>
                  <a:pt x="1219962" y="213741"/>
                </a:lnTo>
                <a:lnTo>
                  <a:pt x="142494" y="213741"/>
                </a:lnTo>
                <a:lnTo>
                  <a:pt x="142494" y="284988"/>
                </a:lnTo>
                <a:lnTo>
                  <a:pt x="0" y="142494"/>
                </a:lnTo>
                <a:close/>
              </a:path>
            </a:pathLst>
          </a:custGeom>
          <a:ln w="25908">
            <a:solidFill>
              <a:srgbClr val="861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63706" y="3831425"/>
            <a:ext cx="2519680" cy="1052608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67310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530"/>
              </a:spcBef>
            </a:pPr>
            <a:r>
              <a:rPr sz="1600" spc="-5" dirty="0">
                <a:latin typeface="Arial"/>
                <a:cs typeface="Arial"/>
              </a:rPr>
              <a:t>Обязанность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вуза</a:t>
            </a:r>
            <a:endParaRPr sz="1600" dirty="0">
              <a:latin typeface="Arial"/>
              <a:cs typeface="Arial"/>
            </a:endParaRPr>
          </a:p>
          <a:p>
            <a:pPr marL="41084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провести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прием</a:t>
            </a:r>
            <a:endParaRPr sz="1600" dirty="0">
              <a:latin typeface="Arial"/>
              <a:cs typeface="Arial"/>
            </a:endParaRPr>
          </a:p>
          <a:p>
            <a:pPr marL="133350" marR="12573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на </a:t>
            </a:r>
            <a:r>
              <a:rPr sz="1600" spc="-20" dirty="0">
                <a:latin typeface="Arial"/>
                <a:cs typeface="Arial"/>
              </a:rPr>
              <a:t>целевое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обучение  </a:t>
            </a:r>
            <a:r>
              <a:rPr sz="1600" spc="-5" dirty="0">
                <a:latin typeface="Arial"/>
                <a:cs typeface="Arial"/>
              </a:rPr>
              <a:t>(норма закона)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85852" y="291800"/>
            <a:ext cx="6357982" cy="320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  Ц</a:t>
            </a:r>
            <a:r>
              <a:rPr sz="2000" b="1" spc="-15" dirty="0" err="1">
                <a:solidFill>
                  <a:srgbClr val="C00000"/>
                </a:solidFill>
                <a:latin typeface="Arial"/>
                <a:ea typeface="+mn-ea"/>
                <a:cs typeface="Arial"/>
              </a:rPr>
              <a:t>елево</a:t>
            </a:r>
            <a:r>
              <a:rPr lang="ru-RU"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е</a:t>
            </a:r>
            <a:r>
              <a:rPr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1" spc="-15" dirty="0" err="1">
                <a:solidFill>
                  <a:srgbClr val="C00000"/>
                </a:solidFill>
                <a:latin typeface="Arial"/>
                <a:ea typeface="+mn-ea"/>
                <a:cs typeface="Arial"/>
              </a:rPr>
              <a:t>обучени</a:t>
            </a:r>
            <a:r>
              <a:rPr lang="ru-RU"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е</a:t>
            </a:r>
            <a:endParaRPr sz="2000" b="1" spc="-15" dirty="0">
              <a:solidFill>
                <a:srgbClr val="C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9" name="object 29"/>
          <p:cNvSpPr txBox="1"/>
          <p:nvPr/>
        </p:nvSpPr>
        <p:spPr>
          <a:xfrm>
            <a:off x="6787138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253" y="49462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165" marR="168910" indent="57785">
              <a:lnSpc>
                <a:spcPct val="100000"/>
              </a:lnSpc>
              <a:spcBef>
                <a:spcPts val="95"/>
              </a:spcBef>
            </a:pPr>
            <a:r>
              <a:rPr lang="ru-RU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Прием </a:t>
            </a:r>
            <a:r>
              <a:rPr lang="ru-RU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осуществляется </a:t>
            </a:r>
            <a:r>
              <a:rPr lang="ru-RU" b="1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 </a:t>
            </a:r>
            <a:r>
              <a:rPr lang="ru-RU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интересах </a:t>
            </a:r>
            <a:r>
              <a:rPr lang="ru-RU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всех </a:t>
            </a:r>
            <a:r>
              <a:rPr lang="ru-RU" b="1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заказчиков </a:t>
            </a:r>
            <a:r>
              <a:rPr lang="ru-RU" b="1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 равных</a:t>
            </a:r>
            <a:r>
              <a:rPr lang="ru-RU" b="1" spc="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условиях!</a:t>
            </a:r>
            <a:endParaRPr lang="ru-RU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08048" y="1844074"/>
            <a:ext cx="7100570" cy="2033270"/>
          </a:xfrm>
          <a:custGeom>
            <a:avLst/>
            <a:gdLst/>
            <a:ahLst/>
            <a:cxnLst/>
            <a:rect l="l" t="t" r="r" b="b"/>
            <a:pathLst>
              <a:path w="7100570" h="2033270">
                <a:moveTo>
                  <a:pt x="0" y="2033016"/>
                </a:moveTo>
                <a:lnTo>
                  <a:pt x="7100316" y="2033016"/>
                </a:lnTo>
                <a:lnTo>
                  <a:pt x="7100316" y="0"/>
                </a:lnTo>
                <a:lnTo>
                  <a:pt x="0" y="0"/>
                </a:lnTo>
                <a:lnTo>
                  <a:pt x="0" y="2033016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3525" y="409576"/>
            <a:ext cx="754379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редоставлению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гражданину 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период обучения </a:t>
            </a:r>
            <a:r>
              <a:rPr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мер </a:t>
            </a:r>
            <a:r>
              <a:rPr sz="2000" b="1" spc="-1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поддержки</a:t>
            </a:r>
            <a:r>
              <a:rPr sz="2000" b="1" spc="-1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включая</a:t>
            </a:r>
            <a:r>
              <a:rPr sz="2000" b="1" spc="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меры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i="1" spc="-10" dirty="0" err="1">
                <a:solidFill>
                  <a:srgbClr val="0070C0"/>
                </a:solidFill>
                <a:latin typeface="Arial"/>
                <a:cs typeface="Arial"/>
              </a:rPr>
              <a:t>материального</a:t>
            </a:r>
            <a:r>
              <a:rPr sz="2000" b="1" i="1" spc="-10" dirty="0">
                <a:solidFill>
                  <a:srgbClr val="0070C0"/>
                </a:solidFill>
                <a:latin typeface="Arial"/>
                <a:cs typeface="Arial"/>
              </a:rPr>
              <a:t> стимулирования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2000" b="1" i="1" spc="-15" dirty="0">
                <a:solidFill>
                  <a:srgbClr val="0070C0"/>
                </a:solidFill>
                <a:latin typeface="Arial"/>
                <a:cs typeface="Arial"/>
              </a:rPr>
              <a:t>оплата дополнительных  </a:t>
            </a:r>
            <a:r>
              <a:rPr sz="2000" b="1" i="1" spc="-10" dirty="0">
                <a:solidFill>
                  <a:srgbClr val="0070C0"/>
                </a:solidFill>
                <a:latin typeface="Arial"/>
                <a:cs typeface="Arial"/>
              </a:rPr>
              <a:t>платных </a:t>
            </a:r>
            <a:r>
              <a:rPr sz="2000" b="1" i="1" spc="-20" dirty="0">
                <a:solidFill>
                  <a:srgbClr val="0070C0"/>
                </a:solidFill>
                <a:latin typeface="Arial"/>
                <a:cs typeface="Arial"/>
              </a:rPr>
              <a:t>образовательных </a:t>
            </a:r>
            <a:r>
              <a:rPr sz="2000" b="1" i="1" spc="-50" dirty="0">
                <a:solidFill>
                  <a:srgbClr val="0070C0"/>
                </a:solidFill>
                <a:latin typeface="Arial"/>
                <a:cs typeface="Arial"/>
              </a:rPr>
              <a:t>услуг</a:t>
            </a:r>
            <a:r>
              <a:rPr sz="2000" b="1" spc="-5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оказываемых за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рамками  </a:t>
            </a:r>
            <a:r>
              <a:rPr sz="2000" b="1" spc="-20" dirty="0">
                <a:solidFill>
                  <a:srgbClr val="0070C0"/>
                </a:solidFill>
                <a:latin typeface="Arial"/>
                <a:cs typeface="Arial"/>
              </a:rPr>
              <a:t>образовательной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программы, 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осваиваемой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000" b="1" spc="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соответствии</a:t>
            </a: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с 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договором,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предоставление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пользование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и (или)</a:t>
            </a:r>
            <a:r>
              <a:rPr sz="2000" b="1" spc="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оплата</a:t>
            </a: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жилого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latin typeface="Arial"/>
                <a:cs typeface="Arial"/>
              </a:rPr>
              <a:t>помещения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период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обучения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000" b="1" spc="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Arial"/>
                <a:cs typeface="Arial"/>
              </a:rPr>
              <a:t>др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.)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7358082" y="0"/>
            <a:ext cx="1143008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943328"/>
            <a:ext cx="1829435" cy="50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0070C0"/>
                </a:solidFill>
                <a:latin typeface="Arial"/>
                <a:cs typeface="Arial"/>
              </a:rPr>
              <a:t>б</a:t>
            </a: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яз</a:t>
            </a:r>
            <a:r>
              <a:rPr sz="1600" b="1" spc="-4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1600" b="1" spc="-2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1600" b="1" spc="-7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льст</a:t>
            </a:r>
            <a:r>
              <a:rPr sz="1600" b="1" spc="-2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</a:p>
          <a:p>
            <a:pPr marL="506095">
              <a:lnSpc>
                <a:spcPct val="100000"/>
              </a:lnSpc>
            </a:pPr>
            <a:r>
              <a:rPr sz="1600" b="1" spc="-2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ак</a:t>
            </a:r>
            <a:r>
              <a:rPr sz="1600" b="1" spc="1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sz="1600" b="1" spc="-7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6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чика</a:t>
            </a:r>
            <a:endParaRPr sz="16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575" y="4007874"/>
            <a:ext cx="1724055" cy="50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600" b="1" spc="-35" dirty="0" err="1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яз</a:t>
            </a:r>
            <a:r>
              <a:rPr sz="1600" b="1" spc="-45" dirty="0" err="1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600" b="1" spc="-20" dirty="0" err="1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600" b="1" spc="-70" dirty="0" err="1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льст</a:t>
            </a:r>
            <a:r>
              <a:rPr sz="1600" b="1" spc="-20" dirty="0" err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lang="ru-RU"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</a:t>
            </a:r>
            <a:r>
              <a:rPr sz="1600" b="1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раж</a:t>
            </a:r>
            <a:r>
              <a:rPr sz="1600" b="1" spc="-1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</a:t>
            </a:r>
            <a:r>
              <a:rPr sz="1600" b="1" spc="-5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анина</a:t>
            </a: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335" y="3872484"/>
            <a:ext cx="7101840" cy="922019"/>
          </a:xfrm>
          <a:custGeom>
            <a:avLst/>
            <a:gdLst/>
            <a:ahLst/>
            <a:cxnLst/>
            <a:rect l="l" t="t" r="r" b="b"/>
            <a:pathLst>
              <a:path w="7101840" h="922020">
                <a:moveTo>
                  <a:pt x="0" y="922019"/>
                </a:moveTo>
                <a:lnTo>
                  <a:pt x="7101840" y="922019"/>
                </a:lnTo>
                <a:lnTo>
                  <a:pt x="7101840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6920" y="3411482"/>
            <a:ext cx="7101840" cy="922019"/>
          </a:xfrm>
          <a:custGeom>
            <a:avLst/>
            <a:gdLst/>
            <a:ahLst/>
            <a:cxnLst/>
            <a:rect l="l" t="t" r="r" b="b"/>
            <a:pathLst>
              <a:path w="7101840" h="922020">
                <a:moveTo>
                  <a:pt x="0" y="922019"/>
                </a:moveTo>
                <a:lnTo>
                  <a:pt x="7101840" y="922019"/>
                </a:lnTo>
                <a:lnTo>
                  <a:pt x="7101840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9838" y="2516125"/>
            <a:ext cx="746033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2000" b="1" spc="-2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трудоустройству </a:t>
            </a:r>
            <a:r>
              <a:rPr sz="2000" b="1" spc="-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гражданина</a:t>
            </a:r>
            <a:r>
              <a:rPr sz="2000" b="1" spc="-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не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позднее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Arial"/>
                <a:cs typeface="Arial"/>
              </a:rPr>
              <a:t>срока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lang="ru-RU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установленного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договором,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соответствии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с </a:t>
            </a:r>
            <a:r>
              <a:rPr sz="2000" b="1" spc="-10" dirty="0" err="1">
                <a:solidFill>
                  <a:srgbClr val="0070C0"/>
                </a:solidFill>
                <a:latin typeface="Arial"/>
                <a:cs typeface="Arial"/>
              </a:rPr>
              <a:t>полученной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квалификацией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 (специальностью)</a:t>
            </a:r>
            <a:endParaRPr sz="20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3149" y="3869843"/>
            <a:ext cx="6897975" cy="1580561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864235" algn="just">
              <a:lnSpc>
                <a:spcPct val="100000"/>
              </a:lnSpc>
              <a:spcBef>
                <a:spcPts val="325"/>
              </a:spcBef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освоению образовательной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программы</a:t>
            </a:r>
            <a:r>
              <a:rPr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указанной 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договоре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(с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возможностью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изменения 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образовательной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программы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и (или)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формы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обучения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20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согласованию</a:t>
            </a:r>
            <a:endParaRPr sz="20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92075" algn="just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заказчиком)</a:t>
            </a:r>
            <a:endParaRPr sz="2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1725" y="5454244"/>
            <a:ext cx="6917026" cy="96436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478155" algn="just">
              <a:lnSpc>
                <a:spcPct val="100000"/>
              </a:lnSpc>
              <a:spcBef>
                <a:spcPts val="320"/>
              </a:spcBef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осуществлению </a:t>
            </a:r>
            <a:r>
              <a:rPr sz="20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трудовой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деятельности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течение 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 менее 3 </a:t>
            </a:r>
            <a:r>
              <a:rPr sz="20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лет</a:t>
            </a:r>
            <a:r>
              <a:rPr sz="20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соответствии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полученной</a:t>
            </a:r>
            <a:r>
              <a:rPr sz="20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квалификацией</a:t>
            </a:r>
            <a:endParaRPr sz="2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8" name="object 5"/>
          <p:cNvSpPr txBox="1">
            <a:spLocks/>
          </p:cNvSpPr>
          <p:nvPr/>
        </p:nvSpPr>
        <p:spPr>
          <a:xfrm>
            <a:off x="152370" y="0"/>
            <a:ext cx="8858280" cy="409086"/>
          </a:xfrm>
          <a:prstGeom prst="rect">
            <a:avLst/>
          </a:prstGeom>
        </p:spPr>
        <p:txBody>
          <a:bodyPr vert="horz" wrap="square" lIns="0" tIns="39370" rIns="0" bIns="0" rtlCol="0" anchor="ctr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Существенные </a:t>
            </a:r>
            <a: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</a:t>
            </a:r>
            <a:r>
              <a:rPr kumimoji="0" lang="ru-RU" sz="24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договора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ЦО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</a:t>
            </a:r>
            <a:r>
              <a:rPr kumimoji="0" lang="ru-RU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ФЗ №337-ФЗ</a:t>
            </a:r>
            <a:endParaRPr kumimoji="0" lang="ru-RU" sz="2800" b="1" i="0" u="none" strike="noStrike" kern="120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" y="4959495"/>
            <a:ext cx="1152525" cy="7506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5" dirty="0" err="1">
                <a:latin typeface="Arial"/>
                <a:cs typeface="Arial"/>
              </a:rPr>
              <a:t>случае</a:t>
            </a:r>
            <a:r>
              <a:rPr lang="ru-RU" sz="1600" b="1" dirty="0">
                <a:latin typeface="Arial"/>
                <a:cs typeface="Arial"/>
              </a:rPr>
              <a:t> </a:t>
            </a:r>
            <a:r>
              <a:rPr sz="1600" b="1" spc="-1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</a:t>
            </a:r>
            <a:r>
              <a:rPr sz="1600" b="1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ри</a:t>
            </a:r>
            <a:r>
              <a:rPr sz="1600" b="1" spc="-3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ем</a:t>
            </a:r>
            <a:r>
              <a:rPr sz="1600" b="1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на</a:t>
            </a:r>
            <a:r>
              <a:rPr lang="ru-RU" sz="1600" b="1" spc="-5" dirty="0">
                <a:latin typeface="Arial"/>
                <a:cs typeface="Arial"/>
              </a:rPr>
              <a:t> ЦО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161864" y="142857"/>
            <a:ext cx="8715436" cy="127086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90"/>
              </a:spcBef>
            </a:pPr>
            <a:r>
              <a:rPr lang="ru-RU" b="1" spc="-5" dirty="0">
                <a:latin typeface="Arial"/>
                <a:cs typeface="Arial"/>
              </a:rPr>
              <a:t>                        </a:t>
            </a:r>
            <a:r>
              <a:rPr lang="ru-RU" b="1" spc="-5" dirty="0" smtClean="0">
                <a:latin typeface="Arial"/>
                <a:cs typeface="Arial"/>
              </a:rPr>
              <a:t> </a:t>
            </a:r>
            <a:r>
              <a:rPr b="1" spc="-5" dirty="0" err="1">
                <a:latin typeface="Arial"/>
                <a:cs typeface="Arial"/>
              </a:rPr>
              <a:t>Санкции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за </a:t>
            </a:r>
            <a:r>
              <a:rPr b="1" spc="-10" dirty="0" err="1">
                <a:latin typeface="Arial"/>
                <a:cs typeface="Arial"/>
              </a:rPr>
              <a:t>неисполнение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15" dirty="0" err="1">
                <a:latin typeface="Arial"/>
                <a:cs typeface="Arial"/>
              </a:rPr>
              <a:t>обязательств</a:t>
            </a:r>
            <a:r>
              <a:rPr lang="ru-RU" b="1" spc="-15" dirty="0">
                <a:latin typeface="Arial"/>
                <a:cs typeface="Arial"/>
              </a:rPr>
              <a:t> по договору ЦО </a:t>
            </a:r>
          </a:p>
          <a:p>
            <a:pPr marL="22225">
              <a:lnSpc>
                <a:spcPct val="100000"/>
              </a:lnSpc>
              <a:spcBef>
                <a:spcPts val="690"/>
              </a:spcBef>
            </a:pPr>
            <a:r>
              <a:rPr lang="ru-RU" b="1" spc="-15" dirty="0">
                <a:latin typeface="Arial"/>
                <a:cs typeface="Arial"/>
              </a:rPr>
              <a:t>				по ФЗ  №337- ФЗ</a:t>
            </a:r>
            <a:endParaRPr dirty="0">
              <a:latin typeface="Arial"/>
              <a:cs typeface="Arial"/>
            </a:endParaRPr>
          </a:p>
          <a:p>
            <a:pPr marL="2207260">
              <a:lnSpc>
                <a:spcPct val="100000"/>
              </a:lnSpc>
              <a:spcBef>
                <a:spcPts val="1770"/>
              </a:spcBef>
              <a:tabLst>
                <a:tab pos="5781675" algn="l"/>
              </a:tabLst>
            </a:pPr>
            <a:r>
              <a:rPr sz="2000" b="1" spc="-15" dirty="0" err="1">
                <a:solidFill>
                  <a:srgbClr val="C00000"/>
                </a:solidFill>
                <a:latin typeface="Arial"/>
                <a:cs typeface="Arial"/>
              </a:rPr>
              <a:t>Заказчик</a:t>
            </a:r>
            <a:r>
              <a:rPr sz="2000" b="1" spc="-15" dirty="0"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00B050"/>
                </a:solidFill>
                <a:latin typeface="Arial"/>
                <a:cs typeface="Arial"/>
              </a:rPr>
              <a:t>Гражданин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7888490"/>
              </p:ext>
            </p:extLst>
          </p:nvPr>
        </p:nvGraphicFramePr>
        <p:xfrm>
          <a:off x="1187624" y="4775003"/>
          <a:ext cx="7170590" cy="1663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7270">
                <a:tc>
                  <a:txBody>
                    <a:bodyPr/>
                    <a:lstStyle/>
                    <a:p>
                      <a:pPr marL="424180" marR="405130" indent="1308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Неисполнение 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2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трудоустройству</a:t>
                      </a:r>
                      <a:r>
                        <a:rPr sz="1600" b="1" u="none" spc="6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гражданина</a:t>
                      </a:r>
                      <a:endParaRPr sz="16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6954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u="none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Неисполнение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осуществлению трудовой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u="none" spc="8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2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лет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7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u="none" spc="-45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none" spc="-10" dirty="0" err="1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Выплата</a:t>
                      </a:r>
                      <a:r>
                        <a:rPr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u="none" spc="-25" dirty="0" err="1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узу</a:t>
                      </a:r>
                      <a:r>
                        <a:rPr sz="1600" u="none" spc="-2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штрафа </a:t>
                      </a:r>
                      <a:r>
                        <a:rPr sz="1600" u="none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размере </a:t>
                      </a:r>
                      <a:r>
                        <a:rPr sz="1600" u="none" spc="-1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расходов</a:t>
                      </a:r>
                      <a:r>
                        <a:rPr sz="1600" u="none" spc="18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u="none" spc="-2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бюджета</a:t>
                      </a:r>
                      <a:endParaRPr sz="1600" u="none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u="none" spc="-45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none" spc="-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на </a:t>
                      </a:r>
                      <a:r>
                        <a:rPr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получение </a:t>
                      </a:r>
                      <a:r>
                        <a:rPr sz="1600" u="none" spc="-1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образования (дополнительно </a:t>
                      </a:r>
                      <a:r>
                        <a:rPr sz="1600" u="none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к иным</a:t>
                      </a:r>
                      <a:r>
                        <a:rPr sz="1600" u="none" spc="9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u="none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санкциям)</a:t>
                      </a:r>
                      <a:endParaRPr sz="1600" u="none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2057172"/>
              </p:ext>
            </p:extLst>
          </p:nvPr>
        </p:nvGraphicFramePr>
        <p:xfrm>
          <a:off x="611561" y="1454666"/>
          <a:ext cx="8126658" cy="254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8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4420">
                <a:tc>
                  <a:txBody>
                    <a:bodyPr/>
                    <a:lstStyle/>
                    <a:p>
                      <a:pPr marL="415925" marR="411480" indent="1295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Неисполнение 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2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трудоустройству</a:t>
                      </a:r>
                      <a:r>
                        <a:rPr sz="1600" b="1" spc="65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гражданина</a:t>
                      </a:r>
                      <a:endParaRPr sz="1600" dirty="0">
                        <a:solidFill>
                          <a:srgbClr val="C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68275" indent="-381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lang="ru-RU" sz="1600" b="1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исполнение</a:t>
                      </a:r>
                      <a:r>
                        <a:rPr sz="1600" b="1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освоения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обр.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программы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осуществлению трудовой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u="none" spc="8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2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лет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7620" algn="ctr">
                        <a:lnSpc>
                          <a:spcPts val="2155"/>
                        </a:lnSpc>
                        <a:spcBef>
                          <a:spcPts val="330"/>
                        </a:spcBef>
                      </a:pPr>
                      <a:r>
                        <a:rPr sz="1600" b="1" u="none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Компенсация гражданину </a:t>
                      </a: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размере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just">
                        <a:lnSpc>
                          <a:spcPts val="2155"/>
                        </a:lnSpc>
                        <a:spcBef>
                          <a:spcPts val="330"/>
                        </a:spcBef>
                      </a:pPr>
                      <a:r>
                        <a:rPr sz="1600" b="1" u="none" spc="-15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Возмещение</a:t>
                      </a:r>
                      <a:r>
                        <a:rPr sz="1600" b="1" u="none" spc="35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заказчику</a:t>
                      </a:r>
                      <a:endParaRPr sz="1600" b="1" u="none" dirty="0">
                        <a:solidFill>
                          <a:srgbClr val="00B05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0160" algn="ctr">
                        <a:lnSpc>
                          <a:spcPts val="2060"/>
                        </a:lnSpc>
                      </a:pPr>
                      <a:r>
                        <a:rPr lang="ru-RU" sz="1600" b="1" u="none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3-х кратной </a:t>
                      </a:r>
                      <a:r>
                        <a:rPr sz="1600" b="1" u="none" spc="-10" dirty="0" err="1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среднемесячной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just">
                        <a:lnSpc>
                          <a:spcPts val="2060"/>
                        </a:lnSpc>
                      </a:pPr>
                      <a:r>
                        <a:rPr sz="1600" b="1" u="none" spc="-15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расходов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effectLst/>
                          <a:latin typeface="Arial"/>
                          <a:cs typeface="Arial"/>
                        </a:rPr>
                        <a:t> связанных</a:t>
                      </a:r>
                      <a:endParaRPr sz="1600" b="1" u="none" dirty="0">
                        <a:solidFill>
                          <a:srgbClr val="00B05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8890" algn="ctr">
                        <a:lnSpc>
                          <a:spcPts val="2060"/>
                        </a:lnSpc>
                      </a:pPr>
                      <a:r>
                        <a:rPr sz="1600" b="1" u="none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начисленной </a:t>
                      </a:r>
                      <a:r>
                        <a:rPr sz="1600" b="1" u="none" spc="-15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заработной</a:t>
                      </a:r>
                      <a:r>
                        <a:rPr sz="1600" b="1" u="none" spc="4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платы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>
                        <a:lnSpc>
                          <a:spcPts val="2060"/>
                        </a:lnSpc>
                      </a:pPr>
                      <a:r>
                        <a:rPr sz="1600" b="1" u="none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sz="1600" b="1" u="none" spc="-15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предоставлением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b="1" u="none" spc="-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sz="1600" b="1" u="none" spc="-5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мер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255" algn="ctr">
                        <a:lnSpc>
                          <a:spcPts val="2060"/>
                        </a:lnSpc>
                      </a:pP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субъекте РФ, </a:t>
                      </a:r>
                      <a:r>
                        <a:rPr sz="1600" b="1" u="none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куда 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должен</a:t>
                      </a:r>
                      <a:r>
                        <a:rPr sz="1600" b="1" u="none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был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ts val="2060"/>
                        </a:lnSpc>
                      </a:pPr>
                      <a:r>
                        <a:rPr lang="ru-RU" sz="1600" b="1" u="none" spc="-1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600" b="1" u="none" spc="-1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оддержки</a:t>
                      </a:r>
                      <a:r>
                        <a:rPr lang="ru-RU" sz="1600" b="1" u="none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"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8255" algn="ctr">
                        <a:lnSpc>
                          <a:spcPts val="2065"/>
                        </a:lnSpc>
                      </a:pP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быть </a:t>
                      </a:r>
                      <a:r>
                        <a:rPr sz="1600" b="1" u="none" spc="-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трудоустроен</a:t>
                      </a:r>
                      <a:r>
                        <a:rPr sz="1600" b="1" u="none" spc="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гражданин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17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843819" y="4364554"/>
            <a:ext cx="4370705" cy="290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57730" algn="l"/>
              </a:tabLst>
            </a:pPr>
            <a:r>
              <a:rPr b="1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Дополнительно</a:t>
            </a:r>
            <a:r>
              <a:rPr lang="ru-RU" b="1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 иным</a:t>
            </a:r>
            <a:r>
              <a:rPr b="1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санкциям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7138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defRPr/>
            </a:pPr>
            <a:r>
              <a:rPr lang="ru-RU" sz="2000" b="1" dirty="0"/>
              <a:t>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Целевая  контрактная подготовка</a:t>
            </a:r>
          </a:p>
          <a:p>
            <a:pPr indent="381000" algn="just">
              <a:defRPr/>
            </a:pPr>
            <a:r>
              <a:rPr lang="ru-RU" b="1" dirty="0">
                <a:solidFill>
                  <a:srgbClr val="0070C0"/>
                </a:solidFill>
              </a:rPr>
              <a:t>  Основные преимущества: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1.Целевая группа формируется на конкурсной основе с участием заказчика ЦО;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2.Специализированная целевая практико-ориентированная образовательная программа  разрабатывается с непосредственным участием работодателя;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3.Социальная поддержка гражданину в виде  дополнительной стипендии за счет средств работодателя, оплата жилого помещения;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4.Все виды практик проводятся  в структурах работодателя; 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5. Возможность студенту работать во время учебы по гибкому графику;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6.Лекционные и практические занятия, наряду с ППС университета, проводят ведущие специалисты заказчика, в том числе и на базе  работодателя;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7.Повышение квалификации (стажировка) ППС университета участвующих в обучении    по целевой программе проводятся у заказчика;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8. Мониторинг со стороны заказчика за подготовкой  обучающихся на протяжении всего периода обучения предусматривающий в т.ч. предоставление  письменных отчетов за каждый семестр;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9.Гарантированное 100% трудоустройство; 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10. Помощь заказчика в учебном процессе (сбор  информации для курсовых работ, научных статей,  при выполнении ВКР и т.д.).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11.Обязательство выпускника отработать по контракту  не менее 2-3х лет в структурах работодателя;</a:t>
            </a:r>
          </a:p>
          <a:p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      12.Выпускник максимально адаптирован под корпоративные требования будущего   работодателя</a:t>
            </a: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     13.</a:t>
            </a:r>
            <a:r>
              <a:rPr lang="ru-RU" dirty="0">
                <a:solidFill>
                  <a:srgbClr val="0070C0"/>
                </a:solidFill>
              </a:rPr>
              <a:t> Высокое качество подготовки выпускника.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333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kgeu.ru/Image/GetImage/eb31d4ab-6b76-4dba-ab39-17c99de0f4a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757242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28532" y="0"/>
            <a:ext cx="9172532" cy="76943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Соглашения  о 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соотрудничестве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в сфере подготовки и переподготовки кадров для ЖКХ.</a:t>
            </a:r>
            <a:endParaRPr lang="ru-RU" sz="22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714356"/>
            <a:ext cx="6156176" cy="25545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indent="304769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</a:rPr>
              <a:t>29.04.2014 г.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в рамках I межрегионального форума «Задачи по модернизации ЖКХ: региональный опыт и инициативы Татарстана» подписано соглашение о сотрудничестве в сфере подготовки и переподготовки кадров для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ЖКХ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 на базе КГЭУ, использовании разработок ученых вуза для внедрения в жилищно-коммунальном хозяйстве.</a:t>
            </a:r>
            <a:endParaRPr lang="ru-RU" sz="20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geu.ru/Image/GetImage/e548c5f0-9217-4b7a-8cb4-ddba903ac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4572000" cy="3643314"/>
          </a:xfrm>
          <a:prstGeom prst="rect">
            <a:avLst/>
          </a:prstGeom>
          <a:noFill/>
        </p:spPr>
      </p:pic>
      <p:pic>
        <p:nvPicPr>
          <p:cNvPr id="2052" name="Picture 4" descr="https://kgeu.ru/Image/GetImage/e0a4930f-dcc7-4beb-a739-716d105ca5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572032" cy="3286124"/>
          </a:xfrm>
          <a:prstGeom prst="rect">
            <a:avLst/>
          </a:prstGeom>
          <a:noFill/>
        </p:spPr>
      </p:pic>
      <p:pic>
        <p:nvPicPr>
          <p:cNvPr id="6" name="Рисунок 5" descr="\\Wks-d217-02\выставки и конференции\Выставки 2016\161120 ENES\Конкурс\фото ЦКТЭ\image-22-09-16-15-23-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62084"/>
            <a:ext cx="4714876" cy="329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www.axiomtest.com/images/models/E4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7E6A6-695B-AC47-B418-D1441602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5" y="-44376"/>
            <a:ext cx="5915025" cy="1111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Дополнительное профессиональное образование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52" y="3842187"/>
            <a:ext cx="2490867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45898" y="2496668"/>
            <a:ext cx="2338578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B7A8CF2-A481-B04C-BECB-84AAE4AB7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021" r="25226" b="-4"/>
          <a:stretch/>
        </p:blipFill>
        <p:spPr>
          <a:xfrm>
            <a:off x="2505075" y="2537435"/>
            <a:ext cx="266700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текст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E579F50-F496-F247-A01E-D2E217576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899" r="11813" b="-3"/>
          <a:stretch/>
        </p:blipFill>
        <p:spPr>
          <a:xfrm>
            <a:off x="33345" y="57160"/>
            <a:ext cx="3343259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пол, внутренний, комната, ок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BA7E947-1DCF-7F4E-9524-04081F517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754" r="5235" b="-5"/>
          <a:stretch/>
        </p:blipFill>
        <p:spPr>
          <a:xfrm>
            <a:off x="32195" y="3950110"/>
            <a:ext cx="2901505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DB53C2-3BC2-7B47-911D-075926F3B686}"/>
              </a:ext>
            </a:extLst>
          </p:cNvPr>
          <p:cNvSpPr txBox="1"/>
          <p:nvPr/>
        </p:nvSpPr>
        <p:spPr>
          <a:xfrm>
            <a:off x="3778464" y="1028701"/>
            <a:ext cx="4679735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14</a:t>
            </a:r>
            <a:r>
              <a:rPr lang="ru-RU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программы</a:t>
            </a:r>
            <a:r>
              <a:rPr 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ДПО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F3089AE-A8E5-5B44-B66F-01CCDA3622AB}"/>
              </a:ext>
            </a:extLst>
          </p:cNvPr>
          <p:cNvSpPr txBox="1">
            <a:spLocks/>
          </p:cNvSpPr>
          <p:nvPr/>
        </p:nvSpPr>
        <p:spPr>
          <a:xfrm>
            <a:off x="5131671" y="1952626"/>
            <a:ext cx="3497979" cy="27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118 </a:t>
            </a:r>
            <a:r>
              <a:rPr lang="ru-RU" dirty="0"/>
              <a:t>программ повышения квалификации</a:t>
            </a:r>
          </a:p>
          <a:p>
            <a:r>
              <a:rPr lang="ru-RU" dirty="0" smtClean="0"/>
              <a:t>29 </a:t>
            </a:r>
            <a:r>
              <a:rPr lang="ru-RU" dirty="0"/>
              <a:t>программ профессиональной переподготовки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006313-69D2-984F-B1DA-1FE2A690FEC7}"/>
              </a:ext>
            </a:extLst>
          </p:cNvPr>
          <p:cNvSpPr txBox="1"/>
          <p:nvPr/>
        </p:nvSpPr>
        <p:spPr>
          <a:xfrm>
            <a:off x="4157403" y="5335965"/>
            <a:ext cx="4872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12 программ по рабочим </a:t>
            </a:r>
            <a:r>
              <a:rPr lang="ru-RU" sz="3200" b="1" dirty="0" smtClean="0">
                <a:solidFill>
                  <a:srgbClr val="FF0000"/>
                </a:solidFill>
              </a:rPr>
              <a:t>профессиям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5591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 txBox="1">
            <a:spLocks/>
          </p:cNvSpPr>
          <p:nvPr/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362" name="Slide Number Placeholder 3"/>
          <p:cNvSpPr txBox="1">
            <a:spLocks/>
          </p:cNvSpPr>
          <p:nvPr/>
        </p:nvSpPr>
        <p:spPr bwMode="auto">
          <a:xfrm>
            <a:off x="6715125" y="63579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200" b="1">
                <a:solidFill>
                  <a:srgbClr val="0C54A0"/>
                </a:solidFill>
              </a:rPr>
              <a:t>         </a:t>
            </a:r>
            <a:endParaRPr lang="fr-FR" altLang="ru-RU" sz="1200" b="1">
              <a:solidFill>
                <a:srgbClr val="0C54A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1045" t="71561" r="-1045" b="1703"/>
          <a:stretch>
            <a:fillRect/>
          </a:stretch>
        </p:blipFill>
        <p:spPr bwMode="auto">
          <a:xfrm>
            <a:off x="84138" y="5372100"/>
            <a:ext cx="90598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6"/>
          <p:cNvSpPr>
            <a:spLocks noChangeAspect="1" noChangeArrowheads="1"/>
          </p:cNvSpPr>
          <p:nvPr/>
        </p:nvSpPr>
        <p:spPr bwMode="auto">
          <a:xfrm>
            <a:off x="4419600" y="3084513"/>
            <a:ext cx="4968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856932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Повышение квалификации специалистов в области строительства и коммунального хозяйства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3363" y="4286250"/>
            <a:ext cx="1096962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6000" b="1" i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56</a:t>
            </a:r>
            <a:endParaRPr lang="ru-RU" sz="60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36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690563"/>
            <a:ext cx="897572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367213"/>
            <a:ext cx="2652712" cy="198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9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367213"/>
            <a:ext cx="2652712" cy="198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70" name="Picture 12" descr="сертификации, документ, текст, бумага, черный, интерфейс, символ бесплатно  значок из Hawcons Documents Fil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4221163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3"/>
          <p:cNvSpPr txBox="1">
            <a:spLocks/>
          </p:cNvSpPr>
          <p:nvPr/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6386" name="Slide Number Placeholder 3"/>
          <p:cNvSpPr txBox="1">
            <a:spLocks/>
          </p:cNvSpPr>
          <p:nvPr/>
        </p:nvSpPr>
        <p:spPr bwMode="auto">
          <a:xfrm>
            <a:off x="6715125" y="63579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200" b="1">
                <a:solidFill>
                  <a:srgbClr val="0C54A0"/>
                </a:solidFill>
              </a:rPr>
              <a:t>         </a:t>
            </a:r>
            <a:endParaRPr lang="fr-FR" altLang="ru-RU" sz="1200" b="1">
              <a:solidFill>
                <a:srgbClr val="0C54A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1045" t="71561" r="-1045" b="1703"/>
          <a:stretch>
            <a:fillRect/>
          </a:stretch>
        </p:blipFill>
        <p:spPr bwMode="auto">
          <a:xfrm>
            <a:off x="84138" y="5372100"/>
            <a:ext cx="90598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/>
          <p:cNvSpPr>
            <a:spLocks noChangeAspect="1" noChangeArrowheads="1"/>
          </p:cNvSpPr>
          <p:nvPr/>
        </p:nvSpPr>
        <p:spPr bwMode="auto">
          <a:xfrm>
            <a:off x="4419600" y="3084513"/>
            <a:ext cx="4968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85693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Перспективы по организации курсов повышения квалификации для специалистов в области строительства и коммунального хозяйства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23850" y="1196975"/>
            <a:ext cx="8424863" cy="4824413"/>
            <a:chOff x="323527" y="476672"/>
            <a:chExt cx="8425185" cy="4824536"/>
          </a:xfrm>
        </p:grpSpPr>
        <p:pic>
          <p:nvPicPr>
            <p:cNvPr id="2" name="Схема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473720"/>
              <a:ext cx="8483600" cy="483870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394968" y="1772105"/>
              <a:ext cx="2119393" cy="523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2800" b="1" i="1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14 районов</a:t>
              </a:r>
              <a:endParaRPr lang="ru-RU" sz="28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16391" name="Picture 4" descr="Энергия солнца | ElectroAir Gr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0" y="1204913"/>
            <a:ext cx="2066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Тепловизионное обследование - проверка тепловизор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51238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02637">
            <a:off x="3595688" y="4151313"/>
            <a:ext cx="13350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73164">
            <a:off x="4387850" y="4249738"/>
            <a:ext cx="1317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4149725"/>
            <a:ext cx="13477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3" descr="бош0лаб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71414"/>
            <a:ext cx="9144032" cy="6786586"/>
          </a:xfrm>
          <a:ln w="57150"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371105"/>
            <a:ext cx="5214974" cy="648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86366" y="5944269"/>
            <a:ext cx="4157634" cy="84231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  <a:t>Учебно-исследовательская</a:t>
            </a:r>
            <a:b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</a:b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  <a:t>лаборатория отопительного оборудования BOSCH</a:t>
            </a:r>
            <a:r>
              <a:rPr kumimoji="0" lang="ru-RU" sz="23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  <a:t> 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Cyr" pitchFamily="50" charset="-52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02E99115-ACFE-0340-A4D5-971A4904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3" r="6817" b="-1"/>
          <a:stretch/>
        </p:blipFill>
        <p:spPr>
          <a:xfrm>
            <a:off x="0" y="-24"/>
            <a:ext cx="4857753" cy="464347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283947" y="-1"/>
            <a:ext cx="4860055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457088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7E6A6-695B-AC47-B418-D1441602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022" y="481889"/>
            <a:ext cx="4189809" cy="158575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/>
              <a:t>Дополнительное профессиональное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38C953-4679-534F-865B-2EABD342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076" y="2300290"/>
            <a:ext cx="3835755" cy="4371975"/>
          </a:xfrm>
        </p:spPr>
        <p:txBody>
          <a:bodyPr anchor="t"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b="1" dirty="0"/>
              <a:t>КОНСОРЦИУМ </a:t>
            </a:r>
          </a:p>
          <a:p>
            <a:pPr marL="0" indent="0" algn="r">
              <a:buNone/>
            </a:pPr>
            <a:r>
              <a:rPr lang="ru-RU" b="1" dirty="0"/>
              <a:t>по промышленной безопасности</a:t>
            </a:r>
          </a:p>
          <a:p>
            <a:r>
              <a:rPr lang="ru-RU" dirty="0"/>
              <a:t>Высшее образование</a:t>
            </a:r>
            <a:endParaRPr lang="en-US" dirty="0"/>
          </a:p>
          <a:p>
            <a:r>
              <a:rPr lang="ru-RU" dirty="0"/>
              <a:t>ДПО</a:t>
            </a:r>
          </a:p>
          <a:p>
            <a:r>
              <a:rPr lang="ru-RU" dirty="0"/>
              <a:t>Наука</a:t>
            </a:r>
          </a:p>
          <a:p>
            <a:r>
              <a:rPr lang="ru-RU" dirty="0"/>
              <a:t>Аудит и инженерные услуги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4000" b="1" dirty="0"/>
              <a:t>КГЭУ + КХТИ + КГАСУ</a:t>
            </a:r>
          </a:p>
        </p:txBody>
      </p:sp>
    </p:spTree>
    <p:extLst>
      <p:ext uri="{BB962C8B-B14F-4D97-AF65-F5344CB8AC3E}">
        <p14:creationId xmlns:p14="http://schemas.microsoft.com/office/powerpoint/2010/main" xmlns="" val="23210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04665"/>
            <a:ext cx="8229600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  <a:cs typeface="Times New Roman" pitchFamily="18" charset="0"/>
              </a:rPr>
              <a:t>Система независимой оценки квалификаций</a:t>
            </a:r>
            <a:endParaRPr lang="ru-RU" sz="32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785926"/>
            <a:ext cx="2071702" cy="1571636"/>
          </a:xfrm>
          <a:prstGeom prst="roundRect">
            <a:avLst/>
          </a:prstGeom>
          <a:solidFill>
            <a:srgbClr val="00B0F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работодателя по обновлению и уточнению содержания трудовых функций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6572264" y="1785926"/>
            <a:ext cx="1857388" cy="30003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1" tIns="45716" rIns="91431" bIns="45716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образования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5" y="5429263"/>
            <a:ext cx="7572428" cy="828661"/>
          </a:xfrm>
          <a:prstGeom prst="roundRect">
            <a:avLst/>
          </a:prstGeom>
          <a:solidFill>
            <a:schemeClr val="accent4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Ы Н О К      Т Р У Д А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Аттестовано </a:t>
            </a:r>
            <a:r>
              <a:rPr lang="ru-RU" sz="2800" b="1" i="1" dirty="0" smtClean="0">
                <a:solidFill>
                  <a:srgbClr val="FF0000"/>
                </a:solidFill>
              </a:rPr>
              <a:t>более40 </a:t>
            </a:r>
            <a:r>
              <a:rPr lang="ru-RU" sz="2800" b="1" i="1" dirty="0" smtClean="0">
                <a:solidFill>
                  <a:srgbClr val="FF0000"/>
                </a:solidFill>
              </a:rPr>
              <a:t>специалистов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3" y="2071678"/>
            <a:ext cx="2286016" cy="1000132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69" y="1928802"/>
            <a:ext cx="2357454" cy="1000132"/>
          </a:xfrm>
          <a:prstGeom prst="roundRect">
            <a:avLst/>
          </a:prstGeom>
          <a:solidFill>
            <a:srgbClr val="FF993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3" y="1785926"/>
            <a:ext cx="2357454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стандарты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1736" y="4000504"/>
            <a:ext cx="3214710" cy="785818"/>
          </a:xfrm>
          <a:prstGeom prst="roundRect">
            <a:avLst/>
          </a:prstGeom>
          <a:solidFill>
            <a:srgbClr val="FAC1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оценки профессиональных квалификаций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3786190"/>
            <a:ext cx="2000264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Работодатели и их объединения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3702" y="2786058"/>
            <a:ext cx="1714512" cy="185738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ДПО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flipH="1">
            <a:off x="3643306" y="4786322"/>
            <a:ext cx="1071570" cy="500066"/>
          </a:xfrm>
          <a:prstGeom prst="up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857488" y="4857760"/>
            <a:ext cx="571504" cy="57150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5000629" y="4857760"/>
            <a:ext cx="597223" cy="571504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5786446" y="4143380"/>
            <a:ext cx="714380" cy="500066"/>
          </a:xfrm>
          <a:prstGeom prst="lef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1214414" y="3357562"/>
            <a:ext cx="1071570" cy="35719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857488" y="2000240"/>
            <a:ext cx="571504" cy="7143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143636" y="2143116"/>
            <a:ext cx="428628" cy="71438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900</Words>
  <Application>Microsoft Office PowerPoint</Application>
  <PresentationFormat>Экран (4:3)</PresentationFormat>
  <Paragraphs>132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«Подготовка и переподготовка специалистов для  ЖКХ в КГЭУ»    Зав.каф..д.т.н, профессор      Ильин В.К.</vt:lpstr>
      <vt:lpstr>Слайд 2</vt:lpstr>
      <vt:lpstr>Слайд 3</vt:lpstr>
      <vt:lpstr>Дополнительное профессиональное образование</vt:lpstr>
      <vt:lpstr>Слайд 5</vt:lpstr>
      <vt:lpstr>Слайд 6</vt:lpstr>
      <vt:lpstr>Слайд 7</vt:lpstr>
      <vt:lpstr>Дополнительное профессиональное образование</vt:lpstr>
      <vt:lpstr>Система независимой оценки квалификаций</vt:lpstr>
      <vt:lpstr>Целевое обучение</vt:lpstr>
      <vt:lpstr>Слайд 11</vt:lpstr>
      <vt:lpstr>   Целевое обучение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ilin.vk</dc:creator>
  <cp:lastModifiedBy>ilin.vk</cp:lastModifiedBy>
  <cp:revision>75</cp:revision>
  <dcterms:created xsi:type="dcterms:W3CDTF">2020-03-24T12:13:13Z</dcterms:created>
  <dcterms:modified xsi:type="dcterms:W3CDTF">2021-10-14T05:15:47Z</dcterms:modified>
</cp:coreProperties>
</file>